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8288000" cy="10287000"/>
  <p:notesSz cx="6858000" cy="9144000"/>
  <p:embeddedFontLst>
    <p:embeddedFont>
      <p:font typeface="Faustina Bold" panose="020B0604020202020204" charset="0"/>
      <p:regular r:id="rId19"/>
    </p:embeddedFont>
    <p:embeddedFont>
      <p:font typeface="Times New Roman Bold" panose="02020803070505020304" pitchFamily="18" charset="0"/>
      <p:regular r:id="rId20"/>
      <p:bold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898" y="30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10.png>
</file>

<file path=ppt/media/image11.svg>
</file>

<file path=ppt/media/image12.png>
</file>

<file path=ppt/media/image13.png>
</file>

<file path=ppt/media/image14.svg>
</file>

<file path=ppt/media/image15.png>
</file>

<file path=ppt/media/image16.sv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svg>
</file>

<file path=ppt/media/image6.pn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2760A9-4469-4786-A8DB-D5B33873D089}" type="datetimeFigureOut">
              <a:rPr lang="en-US" smtClean="0"/>
              <a:t>1/10/2026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A4E45D-DEEA-498C-B13C-37CFDE30B386}" type="slidenum">
              <a:rPr lang="en-US" smtClean="0"/>
              <a:t>‹#›</a:t>
            </a:fld>
            <a:endParaRPr lang="en-US"/>
          </a:p>
        </p:txBody>
      </p:sp>
    </p:spTree>
    <p:extLst>
      <p:ext uri="{BB962C8B-B14F-4D97-AF65-F5344CB8AC3E}">
        <p14:creationId xmlns:p14="http://schemas.microsoft.com/office/powerpoint/2010/main" val="860035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18A4E45D-DEEA-498C-B13C-37CFDE30B386}" type="slidenum">
              <a:rPr lang="en-US" smtClean="0"/>
              <a:t>1</a:t>
            </a:fld>
            <a:endParaRPr lang="en-US"/>
          </a:p>
        </p:txBody>
      </p:sp>
    </p:spTree>
    <p:extLst>
      <p:ext uri="{BB962C8B-B14F-4D97-AF65-F5344CB8AC3E}">
        <p14:creationId xmlns:p14="http://schemas.microsoft.com/office/powerpoint/2010/main" val="9210828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1/10/2026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1/10/2026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1/10/2026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1/10/2026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1/10/2026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1/10/2026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1/10/2026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1/10/2026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1/10/2026</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8" Type="http://schemas.openxmlformats.org/officeDocument/2006/relationships/image" Target="../media/image23.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11.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12.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13.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6.sv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6.sv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14.svg"/><Relationship Id="rId7" Type="http://schemas.openxmlformats.org/officeDocument/2006/relationships/image" Target="../media/image17.png"/><Relationship Id="rId2" Type="http://schemas.openxmlformats.org/officeDocument/2006/relationships/image" Target="../media/image13.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6.svg"/><Relationship Id="rId4" Type="http://schemas.openxmlformats.org/officeDocument/2006/relationships/image" Target="../media/image15.png"/></Relationships>
</file>

<file path=ppt/slides/_rels/slide16.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2.svg"/><Relationship Id="rId7"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svg"/><Relationship Id="rId5" Type="http://schemas.openxmlformats.org/officeDocument/2006/relationships/image" Target="../media/image10.png"/><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2.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4.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6.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7.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8.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_rels/slide9.xml.rels><?xml version="1.0" encoding="UTF-8" standalone="yes"?>
<Relationships xmlns="http://schemas.openxmlformats.org/package/2006/relationships"><Relationship Id="rId8" Type="http://schemas.openxmlformats.org/officeDocument/2006/relationships/image" Target="../media/image22.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16.svg"/><Relationship Id="rId5" Type="http://schemas.openxmlformats.org/officeDocument/2006/relationships/image" Target="../media/image15.png"/><Relationship Id="rId4" Type="http://schemas.openxmlformats.org/officeDocument/2006/relationships/image" Target="../media/image14.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Freeform 2"/>
          <p:cNvSpPr/>
          <p:nvPr/>
        </p:nvSpPr>
        <p:spPr>
          <a:xfrm>
            <a:off x="-652637" y="-793475"/>
            <a:ext cx="3171712" cy="3212600"/>
          </a:xfrm>
          <a:custGeom>
            <a:avLst/>
            <a:gdLst/>
            <a:ahLst/>
            <a:cxnLst/>
            <a:rect l="l" t="t" r="r" b="b"/>
            <a:pathLst>
              <a:path w="3171712" h="3212600">
                <a:moveTo>
                  <a:pt x="0" y="0"/>
                </a:moveTo>
                <a:lnTo>
                  <a:pt x="3171712" y="0"/>
                </a:lnTo>
                <a:lnTo>
                  <a:pt x="3171712" y="3212600"/>
                </a:lnTo>
                <a:lnTo>
                  <a:pt x="0" y="32126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3" name="Freeform 3"/>
          <p:cNvSpPr/>
          <p:nvPr/>
        </p:nvSpPr>
        <p:spPr>
          <a:xfrm>
            <a:off x="-1229335" y="9026488"/>
            <a:ext cx="3495597" cy="3494141"/>
          </a:xfrm>
          <a:custGeom>
            <a:avLst/>
            <a:gdLst/>
            <a:ahLst/>
            <a:cxnLst/>
            <a:rect l="l" t="t" r="r" b="b"/>
            <a:pathLst>
              <a:path w="3495597" h="3494141">
                <a:moveTo>
                  <a:pt x="0" y="0"/>
                </a:moveTo>
                <a:lnTo>
                  <a:pt x="3495597" y="0"/>
                </a:lnTo>
                <a:lnTo>
                  <a:pt x="3495597" y="3494140"/>
                </a:lnTo>
                <a:lnTo>
                  <a:pt x="0" y="3494140"/>
                </a:lnTo>
                <a:lnTo>
                  <a:pt x="0" y="0"/>
                </a:lnTo>
                <a:close/>
              </a:path>
            </a:pathLst>
          </a:custGeom>
          <a:blipFill>
            <a:blip r:embed="rId5"/>
            <a:stretch>
              <a:fillRect/>
            </a:stretch>
          </a:blipFill>
        </p:spPr>
      </p:sp>
      <p:sp>
        <p:nvSpPr>
          <p:cNvPr id="4" name="Freeform 4"/>
          <p:cNvSpPr/>
          <p:nvPr/>
        </p:nvSpPr>
        <p:spPr>
          <a:xfrm>
            <a:off x="15423287" y="7559803"/>
            <a:ext cx="5408112" cy="5646976"/>
          </a:xfrm>
          <a:custGeom>
            <a:avLst/>
            <a:gdLst/>
            <a:ahLst/>
            <a:cxnLst/>
            <a:rect l="l" t="t" r="r" b="b"/>
            <a:pathLst>
              <a:path w="5408112" h="5646976">
                <a:moveTo>
                  <a:pt x="0" y="0"/>
                </a:moveTo>
                <a:lnTo>
                  <a:pt x="5408113" y="0"/>
                </a:lnTo>
                <a:lnTo>
                  <a:pt x="5408113" y="5646976"/>
                </a:lnTo>
                <a:lnTo>
                  <a:pt x="0" y="5646976"/>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
        <p:nvSpPr>
          <p:cNvPr id="5" name="Freeform 5"/>
          <p:cNvSpPr/>
          <p:nvPr/>
        </p:nvSpPr>
        <p:spPr>
          <a:xfrm>
            <a:off x="16467545" y="-872562"/>
            <a:ext cx="3293060" cy="3291688"/>
          </a:xfrm>
          <a:custGeom>
            <a:avLst/>
            <a:gdLst/>
            <a:ahLst/>
            <a:cxnLst/>
            <a:rect l="l" t="t" r="r" b="b"/>
            <a:pathLst>
              <a:path w="3293060" h="3291688">
                <a:moveTo>
                  <a:pt x="0" y="0"/>
                </a:moveTo>
                <a:lnTo>
                  <a:pt x="3293060" y="0"/>
                </a:lnTo>
                <a:lnTo>
                  <a:pt x="3293060" y="3291687"/>
                </a:lnTo>
                <a:lnTo>
                  <a:pt x="0" y="3291687"/>
                </a:lnTo>
                <a:lnTo>
                  <a:pt x="0" y="0"/>
                </a:lnTo>
                <a:close/>
              </a:path>
            </a:pathLst>
          </a:custGeom>
          <a:blipFill>
            <a:blip r:embed="rId5"/>
            <a:stretch>
              <a:fillRect/>
            </a:stretch>
          </a:blipFill>
        </p:spPr>
      </p:sp>
      <p:sp>
        <p:nvSpPr>
          <p:cNvPr id="6" name="Freeform 6"/>
          <p:cNvSpPr/>
          <p:nvPr/>
        </p:nvSpPr>
        <p:spPr>
          <a:xfrm>
            <a:off x="7855831" y="-244194"/>
            <a:ext cx="3085230" cy="3108708"/>
          </a:xfrm>
          <a:custGeom>
            <a:avLst/>
            <a:gdLst/>
            <a:ahLst/>
            <a:cxnLst/>
            <a:rect l="l" t="t" r="r" b="b"/>
            <a:pathLst>
              <a:path w="3085230" h="3108708">
                <a:moveTo>
                  <a:pt x="0" y="0"/>
                </a:moveTo>
                <a:lnTo>
                  <a:pt x="3085229" y="0"/>
                </a:lnTo>
                <a:lnTo>
                  <a:pt x="3085229" y="3108708"/>
                </a:lnTo>
                <a:lnTo>
                  <a:pt x="0" y="3108708"/>
                </a:lnTo>
                <a:lnTo>
                  <a:pt x="0" y="0"/>
                </a:lnTo>
                <a:close/>
              </a:path>
            </a:pathLst>
          </a:custGeom>
          <a:blipFill>
            <a:blip r:embed="rId8"/>
            <a:stretch>
              <a:fillRect r="-5906"/>
            </a:stretch>
          </a:blipFill>
        </p:spPr>
      </p:sp>
      <p:sp>
        <p:nvSpPr>
          <p:cNvPr id="7" name="TextBox 7"/>
          <p:cNvSpPr txBox="1"/>
          <p:nvPr/>
        </p:nvSpPr>
        <p:spPr>
          <a:xfrm>
            <a:off x="1191673" y="3739513"/>
            <a:ext cx="16413545" cy="1073898"/>
          </a:xfrm>
          <a:prstGeom prst="rect">
            <a:avLst/>
          </a:prstGeom>
        </p:spPr>
        <p:txBody>
          <a:bodyPr lIns="0" tIns="0" rIns="0" bIns="0" rtlCol="0" anchor="t">
            <a:spAutoFit/>
          </a:bodyPr>
          <a:lstStyle/>
          <a:p>
            <a:pPr algn="ctr">
              <a:lnSpc>
                <a:spcPts val="8460"/>
              </a:lnSpc>
            </a:pPr>
            <a:r>
              <a:rPr lang="en-US" sz="6409" b="1">
                <a:solidFill>
                  <a:srgbClr val="090147"/>
                </a:solidFill>
                <a:latin typeface="Times New Roman Bold"/>
                <a:ea typeface="Times New Roman Bold"/>
                <a:cs typeface="Times New Roman Bold"/>
                <a:sym typeface="Times New Roman Bold"/>
              </a:rPr>
              <a:t>THỰC TẬP ĐỒ ÁN CHUYÊN NGÀNH</a:t>
            </a:r>
          </a:p>
        </p:txBody>
      </p:sp>
      <p:sp>
        <p:nvSpPr>
          <p:cNvPr id="8" name="TextBox 8"/>
          <p:cNvSpPr txBox="1"/>
          <p:nvPr/>
        </p:nvSpPr>
        <p:spPr>
          <a:xfrm>
            <a:off x="1322842" y="2279679"/>
            <a:ext cx="16413545" cy="1064895"/>
          </a:xfrm>
          <a:prstGeom prst="rect">
            <a:avLst/>
          </a:prstGeom>
        </p:spPr>
        <p:txBody>
          <a:bodyPr lIns="0" tIns="0" rIns="0" bIns="0" rtlCol="0" anchor="t">
            <a:spAutoFit/>
          </a:bodyPr>
          <a:lstStyle/>
          <a:p>
            <a:pPr algn="ctr">
              <a:lnSpc>
                <a:spcPts val="4200"/>
              </a:lnSpc>
            </a:pPr>
            <a:r>
              <a:rPr lang="en-US" sz="2800" b="1">
                <a:solidFill>
                  <a:srgbClr val="090147"/>
                </a:solidFill>
                <a:latin typeface="Times New Roman Bold"/>
                <a:ea typeface="Times New Roman Bold"/>
                <a:cs typeface="Times New Roman Bold"/>
                <a:sym typeface="Times New Roman Bold"/>
              </a:rPr>
              <a:t>TRƯỜNG  KỸ THUẬT VÀ CÔNG NGHỆ</a:t>
            </a:r>
          </a:p>
          <a:p>
            <a:pPr algn="ctr">
              <a:lnSpc>
                <a:spcPts val="4200"/>
              </a:lnSpc>
            </a:pPr>
            <a:r>
              <a:rPr lang="en-US" sz="2800" b="1">
                <a:solidFill>
                  <a:srgbClr val="090147"/>
                </a:solidFill>
                <a:latin typeface="Times New Roman Bold"/>
                <a:ea typeface="Times New Roman Bold"/>
                <a:cs typeface="Times New Roman Bold"/>
                <a:sym typeface="Times New Roman Bold"/>
              </a:rPr>
              <a:t>KHOA CÔNG NGHỆ THÔNG TIN</a:t>
            </a:r>
          </a:p>
        </p:txBody>
      </p:sp>
      <p:sp>
        <p:nvSpPr>
          <p:cNvPr id="9" name="TextBox 9"/>
          <p:cNvSpPr txBox="1"/>
          <p:nvPr/>
        </p:nvSpPr>
        <p:spPr>
          <a:xfrm>
            <a:off x="2169386" y="5299186"/>
            <a:ext cx="15435832" cy="766572"/>
          </a:xfrm>
          <a:prstGeom prst="rect">
            <a:avLst/>
          </a:prstGeom>
        </p:spPr>
        <p:txBody>
          <a:bodyPr lIns="0" tIns="0" rIns="0" bIns="0" rtlCol="0" anchor="t">
            <a:spAutoFit/>
          </a:bodyPr>
          <a:lstStyle/>
          <a:p>
            <a:pPr algn="ctr">
              <a:lnSpc>
                <a:spcPts val="6204"/>
              </a:lnSpc>
            </a:pPr>
            <a:r>
              <a:rPr lang="en-US" sz="4700" b="1">
                <a:solidFill>
                  <a:srgbClr val="090147"/>
                </a:solidFill>
                <a:latin typeface="Faustina Bold"/>
                <a:ea typeface="Faustina Bold"/>
                <a:cs typeface="Faustina Bold"/>
                <a:sym typeface="Faustina Bold"/>
              </a:rPr>
              <a:t> XÂY DỰNG WEBSITE DIỄN ĐÀN SINH VIÊN </a:t>
            </a:r>
          </a:p>
        </p:txBody>
      </p:sp>
      <p:sp>
        <p:nvSpPr>
          <p:cNvPr id="10" name="TextBox 10"/>
          <p:cNvSpPr txBox="1"/>
          <p:nvPr/>
        </p:nvSpPr>
        <p:spPr>
          <a:xfrm>
            <a:off x="1815440" y="6639094"/>
            <a:ext cx="8524890" cy="1113972"/>
          </a:xfrm>
          <a:prstGeom prst="rect">
            <a:avLst/>
          </a:prstGeom>
        </p:spPr>
        <p:txBody>
          <a:bodyPr lIns="0" tIns="0" rIns="0" bIns="0" rtlCol="0" anchor="t">
            <a:spAutoFit/>
          </a:bodyPr>
          <a:lstStyle/>
          <a:p>
            <a:pPr algn="l">
              <a:lnSpc>
                <a:spcPts val="4517"/>
              </a:lnSpc>
            </a:pPr>
            <a:r>
              <a:rPr lang="en-US" sz="3011" b="1">
                <a:solidFill>
                  <a:srgbClr val="090147"/>
                </a:solidFill>
                <a:latin typeface="Faustina Bold"/>
                <a:ea typeface="Faustina Bold"/>
                <a:cs typeface="Faustina Bold"/>
                <a:sym typeface="Faustina Bold"/>
              </a:rPr>
              <a:t>GIÁO VIÊN HƯỚNG DẪN:</a:t>
            </a:r>
          </a:p>
          <a:p>
            <a:pPr algn="l">
              <a:lnSpc>
                <a:spcPts val="4517"/>
              </a:lnSpc>
            </a:pPr>
            <a:r>
              <a:rPr lang="en-US" sz="3011" b="1">
                <a:solidFill>
                  <a:srgbClr val="090147"/>
                </a:solidFill>
                <a:latin typeface="Faustina Bold"/>
                <a:ea typeface="Faustina Bold"/>
                <a:cs typeface="Faustina Bold"/>
                <a:sym typeface="Faustina Bold"/>
              </a:rPr>
              <a:t>THS. NGUYỄN HOÀNG DUY THIỆN</a:t>
            </a:r>
          </a:p>
        </p:txBody>
      </p:sp>
      <p:sp>
        <p:nvSpPr>
          <p:cNvPr id="11" name="TextBox 11"/>
          <p:cNvSpPr txBox="1"/>
          <p:nvPr/>
        </p:nvSpPr>
        <p:spPr>
          <a:xfrm>
            <a:off x="10698228" y="6989607"/>
            <a:ext cx="8524890" cy="2256972"/>
          </a:xfrm>
          <a:prstGeom prst="rect">
            <a:avLst/>
          </a:prstGeom>
        </p:spPr>
        <p:txBody>
          <a:bodyPr lIns="0" tIns="0" rIns="0" bIns="0" rtlCol="0" anchor="t">
            <a:spAutoFit/>
          </a:bodyPr>
          <a:lstStyle/>
          <a:p>
            <a:pPr algn="l">
              <a:lnSpc>
                <a:spcPts val="4517"/>
              </a:lnSpc>
            </a:pPr>
            <a:r>
              <a:rPr lang="en-US" sz="3011" b="1">
                <a:solidFill>
                  <a:srgbClr val="090147"/>
                </a:solidFill>
                <a:latin typeface="Faustina Bold"/>
                <a:ea typeface="Faustina Bold"/>
                <a:cs typeface="Faustina Bold"/>
                <a:sym typeface="Faustina Bold"/>
              </a:rPr>
              <a:t>SINH VIÊN THỰC HIỆN:</a:t>
            </a:r>
          </a:p>
          <a:p>
            <a:pPr algn="l">
              <a:lnSpc>
                <a:spcPts val="4517"/>
              </a:lnSpc>
            </a:pPr>
            <a:r>
              <a:rPr lang="en-US" sz="3011" b="1">
                <a:solidFill>
                  <a:srgbClr val="090147"/>
                </a:solidFill>
                <a:latin typeface="Faustina Bold"/>
                <a:ea typeface="Faustina Bold"/>
                <a:cs typeface="Faustina Bold"/>
                <a:sym typeface="Faustina Bold"/>
              </a:rPr>
              <a:t>Họ tên: Lê Khánh Đăng</a:t>
            </a:r>
          </a:p>
          <a:p>
            <a:pPr algn="l">
              <a:lnSpc>
                <a:spcPts val="4517"/>
              </a:lnSpc>
            </a:pPr>
            <a:r>
              <a:rPr lang="en-US" sz="3011" b="1">
                <a:solidFill>
                  <a:srgbClr val="090147"/>
                </a:solidFill>
                <a:latin typeface="Faustina Bold"/>
                <a:ea typeface="Faustina Bold"/>
                <a:cs typeface="Faustina Bold"/>
                <a:sym typeface="Faustina Bold"/>
              </a:rPr>
              <a:t>MSSV: 110122047</a:t>
            </a:r>
          </a:p>
          <a:p>
            <a:pPr algn="l">
              <a:lnSpc>
                <a:spcPts val="4517"/>
              </a:lnSpc>
            </a:pPr>
            <a:r>
              <a:rPr lang="en-US" sz="3011" b="1">
                <a:solidFill>
                  <a:srgbClr val="090147"/>
                </a:solidFill>
                <a:latin typeface="Faustina Bold"/>
                <a:ea typeface="Faustina Bold"/>
                <a:cs typeface="Faustina Bold"/>
                <a:sym typeface="Faustina Bold"/>
              </a:rPr>
              <a:t>Lớp: DA22TTA</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1717395" y="338962"/>
            <a:ext cx="9855996" cy="1127933"/>
            <a:chOff x="0" y="0"/>
            <a:chExt cx="2595818" cy="297069"/>
          </a:xfrm>
        </p:grpSpPr>
        <p:sp>
          <p:nvSpPr>
            <p:cNvPr id="3" name="Freeform 3"/>
            <p:cNvSpPr/>
            <p:nvPr/>
          </p:nvSpPr>
          <p:spPr>
            <a:xfrm>
              <a:off x="0" y="0"/>
              <a:ext cx="2595818" cy="297069"/>
            </a:xfrm>
            <a:custGeom>
              <a:avLst/>
              <a:gdLst/>
              <a:ahLst/>
              <a:cxnLst/>
              <a:rect l="l" t="t" r="r" b="b"/>
              <a:pathLst>
                <a:path w="2595818" h="297069">
                  <a:moveTo>
                    <a:pt x="39766" y="0"/>
                  </a:moveTo>
                  <a:lnTo>
                    <a:pt x="2556052" y="0"/>
                  </a:lnTo>
                  <a:cubicBezTo>
                    <a:pt x="2578014" y="0"/>
                    <a:pt x="2595818" y="17804"/>
                    <a:pt x="2595818" y="39766"/>
                  </a:cubicBezTo>
                  <a:lnTo>
                    <a:pt x="2595818" y="257303"/>
                  </a:lnTo>
                  <a:cubicBezTo>
                    <a:pt x="2595818" y="267849"/>
                    <a:pt x="2591628" y="277964"/>
                    <a:pt x="2584171" y="285422"/>
                  </a:cubicBezTo>
                  <a:cubicBezTo>
                    <a:pt x="2576713" y="292879"/>
                    <a:pt x="2566598" y="297069"/>
                    <a:pt x="2556052" y="297069"/>
                  </a:cubicBezTo>
                  <a:lnTo>
                    <a:pt x="39766" y="297069"/>
                  </a:lnTo>
                  <a:cubicBezTo>
                    <a:pt x="29219" y="297069"/>
                    <a:pt x="19105" y="292879"/>
                    <a:pt x="11647" y="285422"/>
                  </a:cubicBezTo>
                  <a:cubicBezTo>
                    <a:pt x="4190" y="277964"/>
                    <a:pt x="0" y="267849"/>
                    <a:pt x="0" y="257303"/>
                  </a:cubicBezTo>
                  <a:lnTo>
                    <a:pt x="0" y="39766"/>
                  </a:lnTo>
                  <a:cubicBezTo>
                    <a:pt x="0" y="29219"/>
                    <a:pt x="4190" y="19105"/>
                    <a:pt x="11647" y="11647"/>
                  </a:cubicBezTo>
                  <a:cubicBezTo>
                    <a:pt x="19105" y="4190"/>
                    <a:pt x="29219" y="0"/>
                    <a:pt x="39766" y="0"/>
                  </a:cubicBezTo>
                  <a:close/>
                </a:path>
              </a:pathLst>
            </a:custGeom>
            <a:solidFill>
              <a:srgbClr val="FD696E"/>
            </a:solidFill>
          </p:spPr>
        </p:sp>
        <p:sp>
          <p:nvSpPr>
            <p:cNvPr id="4" name="TextBox 4"/>
            <p:cNvSpPr txBox="1"/>
            <p:nvPr/>
          </p:nvSpPr>
          <p:spPr>
            <a:xfrm>
              <a:off x="0" y="-38100"/>
              <a:ext cx="2595818" cy="33516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1901" y="569502"/>
            <a:ext cx="13013226" cy="752577"/>
          </a:xfrm>
          <a:prstGeom prst="rect">
            <a:avLst/>
          </a:prstGeom>
        </p:spPr>
        <p:txBody>
          <a:bodyPr lIns="0" tIns="0" rIns="0" bIns="0" rtlCol="0" anchor="t">
            <a:spAutoFit/>
          </a:bodyPr>
          <a:lstStyle/>
          <a:p>
            <a:pPr algn="ctr">
              <a:lnSpc>
                <a:spcPts val="5380"/>
              </a:lnSpc>
            </a:pPr>
            <a:r>
              <a:rPr lang="en-US" sz="5546" b="1">
                <a:solidFill>
                  <a:srgbClr val="090147"/>
                </a:solidFill>
                <a:latin typeface="Times New Roman Bold"/>
                <a:ea typeface="Times New Roman Bold"/>
                <a:cs typeface="Times New Roman Bold"/>
                <a:sym typeface="Times New Roman Bold"/>
              </a:rPr>
              <a:t>Kết quả - Giao diện người dùng</a:t>
            </a:r>
          </a:p>
        </p:txBody>
      </p:sp>
      <p:grpSp>
        <p:nvGrpSpPr>
          <p:cNvPr id="6" name="Group 6"/>
          <p:cNvGrpSpPr/>
          <p:nvPr/>
        </p:nvGrpSpPr>
        <p:grpSpPr>
          <a:xfrm>
            <a:off x="1311627" y="1863527"/>
            <a:ext cx="11868127" cy="2444302"/>
            <a:chOff x="0" y="0"/>
            <a:chExt cx="3125762" cy="643767"/>
          </a:xfrm>
        </p:grpSpPr>
        <p:sp>
          <p:nvSpPr>
            <p:cNvPr id="7" name="Freeform 7"/>
            <p:cNvSpPr/>
            <p:nvPr/>
          </p:nvSpPr>
          <p:spPr>
            <a:xfrm>
              <a:off x="0" y="0"/>
              <a:ext cx="3125762" cy="643767"/>
            </a:xfrm>
            <a:custGeom>
              <a:avLst/>
              <a:gdLst/>
              <a:ahLst/>
              <a:cxnLst/>
              <a:rect l="l" t="t" r="r" b="b"/>
              <a:pathLst>
                <a:path w="3125762" h="643767">
                  <a:moveTo>
                    <a:pt x="33024" y="0"/>
                  </a:moveTo>
                  <a:lnTo>
                    <a:pt x="3092738" y="0"/>
                  </a:lnTo>
                  <a:cubicBezTo>
                    <a:pt x="3101496" y="0"/>
                    <a:pt x="3109896" y="3479"/>
                    <a:pt x="3116089" y="9673"/>
                  </a:cubicBezTo>
                  <a:cubicBezTo>
                    <a:pt x="3122282" y="15866"/>
                    <a:pt x="3125762" y="24266"/>
                    <a:pt x="3125762" y="33024"/>
                  </a:cubicBezTo>
                  <a:lnTo>
                    <a:pt x="3125762" y="610743"/>
                  </a:lnTo>
                  <a:cubicBezTo>
                    <a:pt x="3125762" y="619501"/>
                    <a:pt x="3122282" y="627901"/>
                    <a:pt x="3116089" y="634094"/>
                  </a:cubicBezTo>
                  <a:cubicBezTo>
                    <a:pt x="3109896" y="640288"/>
                    <a:pt x="3101496" y="643767"/>
                    <a:pt x="3092738" y="643767"/>
                  </a:cubicBezTo>
                  <a:lnTo>
                    <a:pt x="33024" y="643767"/>
                  </a:lnTo>
                  <a:cubicBezTo>
                    <a:pt x="24266" y="643767"/>
                    <a:pt x="15866" y="640288"/>
                    <a:pt x="9673" y="634094"/>
                  </a:cubicBezTo>
                  <a:cubicBezTo>
                    <a:pt x="3479" y="627901"/>
                    <a:pt x="0" y="619501"/>
                    <a:pt x="0" y="610743"/>
                  </a:cubicBezTo>
                  <a:lnTo>
                    <a:pt x="0" y="33024"/>
                  </a:lnTo>
                  <a:cubicBezTo>
                    <a:pt x="0" y="24266"/>
                    <a:pt x="3479" y="15866"/>
                    <a:pt x="9673" y="9673"/>
                  </a:cubicBezTo>
                  <a:cubicBezTo>
                    <a:pt x="15866" y="3479"/>
                    <a:pt x="24266" y="0"/>
                    <a:pt x="33024" y="0"/>
                  </a:cubicBezTo>
                  <a:close/>
                </a:path>
              </a:pathLst>
            </a:custGeom>
            <a:gradFill rotWithShape="1">
              <a:gsLst>
                <a:gs pos="0">
                  <a:srgbClr val="192385">
                    <a:alpha val="100000"/>
                  </a:srgbClr>
                </a:gs>
                <a:gs pos="100000">
                  <a:srgbClr val="2D8BBA">
                    <a:alpha val="100000"/>
                  </a:srgbClr>
                </a:gs>
              </a:gsLst>
              <a:lin ang="5400000"/>
            </a:gradFill>
          </p:spPr>
        </p:sp>
        <p:sp>
          <p:nvSpPr>
            <p:cNvPr id="8" name="TextBox 8"/>
            <p:cNvSpPr txBox="1"/>
            <p:nvPr/>
          </p:nvSpPr>
          <p:spPr>
            <a:xfrm>
              <a:off x="0" y="-38100"/>
              <a:ext cx="3125762" cy="681867"/>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2"/>
            <a:stretch>
              <a:fillRect/>
            </a:stretch>
          </a:blipFill>
        </p:spPr>
      </p:sp>
      <p:sp>
        <p:nvSpPr>
          <p:cNvPr id="10" name="Freeform 10"/>
          <p:cNvSpPr/>
          <p:nvPr/>
        </p:nvSpPr>
        <p:spPr>
          <a:xfrm>
            <a:off x="-1895104" y="-1028700"/>
            <a:ext cx="3206731" cy="3248070"/>
          </a:xfrm>
          <a:custGeom>
            <a:avLst/>
            <a:gdLst/>
            <a:ahLst/>
            <a:cxnLst/>
            <a:rect l="l" t="t" r="r" b="b"/>
            <a:pathLst>
              <a:path w="3206731" h="3248070">
                <a:moveTo>
                  <a:pt x="0" y="0"/>
                </a:moveTo>
                <a:lnTo>
                  <a:pt x="3206731" y="0"/>
                </a:lnTo>
                <a:lnTo>
                  <a:pt x="3206731" y="3248070"/>
                </a:lnTo>
                <a:lnTo>
                  <a:pt x="0" y="3248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a:off x="-307200" y="8660925"/>
            <a:ext cx="3133320" cy="2814291"/>
          </a:xfrm>
          <a:custGeom>
            <a:avLst/>
            <a:gdLst/>
            <a:ahLst/>
            <a:cxnLst/>
            <a:rect l="l" t="t" r="r" b="b"/>
            <a:pathLst>
              <a:path w="3133320" h="2814291">
                <a:moveTo>
                  <a:pt x="0" y="0"/>
                </a:moveTo>
                <a:lnTo>
                  <a:pt x="3133320" y="0"/>
                </a:lnTo>
                <a:lnTo>
                  <a:pt x="3133320" y="2814292"/>
                </a:lnTo>
                <a:lnTo>
                  <a:pt x="0" y="28142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flipH="1" flipV="1">
            <a:off x="12170719" y="-134353"/>
            <a:ext cx="6583471" cy="3678514"/>
          </a:xfrm>
          <a:custGeom>
            <a:avLst/>
            <a:gdLst/>
            <a:ahLst/>
            <a:cxnLst/>
            <a:rect l="l" t="t" r="r" b="b"/>
            <a:pathLst>
              <a:path w="6583471" h="3678514">
                <a:moveTo>
                  <a:pt x="6583471" y="3678515"/>
                </a:moveTo>
                <a:lnTo>
                  <a:pt x="0" y="3678515"/>
                </a:lnTo>
                <a:lnTo>
                  <a:pt x="0" y="0"/>
                </a:lnTo>
                <a:lnTo>
                  <a:pt x="6583471" y="0"/>
                </a:lnTo>
                <a:lnTo>
                  <a:pt x="6583471" y="3678515"/>
                </a:lnTo>
                <a:close/>
              </a:path>
            </a:pathLst>
          </a:custGeom>
          <a:blipFill>
            <a:blip r:embed="rId7"/>
            <a:stretch>
              <a:fillRect/>
            </a:stretch>
          </a:blipFill>
        </p:spPr>
      </p:sp>
      <p:grpSp>
        <p:nvGrpSpPr>
          <p:cNvPr id="13" name="Group 13"/>
          <p:cNvGrpSpPr/>
          <p:nvPr/>
        </p:nvGrpSpPr>
        <p:grpSpPr>
          <a:xfrm>
            <a:off x="2959737" y="4578477"/>
            <a:ext cx="11647657" cy="5359520"/>
            <a:chOff x="0" y="0"/>
            <a:chExt cx="3067696" cy="1411561"/>
          </a:xfrm>
        </p:grpSpPr>
        <p:sp>
          <p:nvSpPr>
            <p:cNvPr id="14" name="Freeform 14"/>
            <p:cNvSpPr/>
            <p:nvPr/>
          </p:nvSpPr>
          <p:spPr>
            <a:xfrm>
              <a:off x="0" y="0"/>
              <a:ext cx="3067696" cy="1411561"/>
            </a:xfrm>
            <a:custGeom>
              <a:avLst/>
              <a:gdLst/>
              <a:ahLst/>
              <a:cxnLst/>
              <a:rect l="l" t="t" r="r" b="b"/>
              <a:pathLst>
                <a:path w="3067696" h="1411561">
                  <a:moveTo>
                    <a:pt x="33649" y="0"/>
                  </a:moveTo>
                  <a:lnTo>
                    <a:pt x="3034046" y="0"/>
                  </a:lnTo>
                  <a:cubicBezTo>
                    <a:pt x="3042971" y="0"/>
                    <a:pt x="3051530" y="3545"/>
                    <a:pt x="3057840" y="9856"/>
                  </a:cubicBezTo>
                  <a:cubicBezTo>
                    <a:pt x="3064151" y="16166"/>
                    <a:pt x="3067696" y="24725"/>
                    <a:pt x="3067696" y="33649"/>
                  </a:cubicBezTo>
                  <a:lnTo>
                    <a:pt x="3067696" y="1377912"/>
                  </a:lnTo>
                  <a:cubicBezTo>
                    <a:pt x="3067696" y="1386836"/>
                    <a:pt x="3064151" y="1395395"/>
                    <a:pt x="3057840" y="1401705"/>
                  </a:cubicBezTo>
                  <a:cubicBezTo>
                    <a:pt x="3051530" y="1408016"/>
                    <a:pt x="3042971" y="1411561"/>
                    <a:pt x="3034046" y="1411561"/>
                  </a:cubicBezTo>
                  <a:lnTo>
                    <a:pt x="33649" y="1411561"/>
                  </a:lnTo>
                  <a:cubicBezTo>
                    <a:pt x="24725" y="1411561"/>
                    <a:pt x="16166" y="1408016"/>
                    <a:pt x="9856" y="1401705"/>
                  </a:cubicBezTo>
                  <a:cubicBezTo>
                    <a:pt x="3545" y="1395395"/>
                    <a:pt x="0" y="1386836"/>
                    <a:pt x="0" y="1377912"/>
                  </a:cubicBezTo>
                  <a:lnTo>
                    <a:pt x="0" y="33649"/>
                  </a:lnTo>
                  <a:cubicBezTo>
                    <a:pt x="0" y="24725"/>
                    <a:pt x="3545" y="16166"/>
                    <a:pt x="9856" y="9856"/>
                  </a:cubicBezTo>
                  <a:cubicBezTo>
                    <a:pt x="16166" y="3545"/>
                    <a:pt x="24725" y="0"/>
                    <a:pt x="33649" y="0"/>
                  </a:cubicBezTo>
                  <a:close/>
                </a:path>
              </a:pathLst>
            </a:custGeom>
            <a:solidFill>
              <a:srgbClr val="608BC1"/>
            </a:solidFill>
          </p:spPr>
        </p:sp>
        <p:sp>
          <p:nvSpPr>
            <p:cNvPr id="15" name="TextBox 15"/>
            <p:cNvSpPr txBox="1"/>
            <p:nvPr/>
          </p:nvSpPr>
          <p:spPr>
            <a:xfrm>
              <a:off x="0" y="-38100"/>
              <a:ext cx="3067696" cy="1449661"/>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p:cNvSpPr/>
          <p:nvPr/>
        </p:nvSpPr>
        <p:spPr>
          <a:xfrm>
            <a:off x="3235147" y="4707879"/>
            <a:ext cx="11066447" cy="5076733"/>
          </a:xfrm>
          <a:custGeom>
            <a:avLst/>
            <a:gdLst/>
            <a:ahLst/>
            <a:cxnLst/>
            <a:rect l="l" t="t" r="r" b="b"/>
            <a:pathLst>
              <a:path w="11066447" h="5076733">
                <a:moveTo>
                  <a:pt x="0" y="0"/>
                </a:moveTo>
                <a:lnTo>
                  <a:pt x="11066447" y="0"/>
                </a:lnTo>
                <a:lnTo>
                  <a:pt x="11066447" y="5076733"/>
                </a:lnTo>
                <a:lnTo>
                  <a:pt x="0" y="5076733"/>
                </a:lnTo>
                <a:lnTo>
                  <a:pt x="0" y="0"/>
                </a:lnTo>
                <a:close/>
              </a:path>
            </a:pathLst>
          </a:custGeom>
          <a:blipFill>
            <a:blip r:embed="rId8"/>
            <a:stretch>
              <a:fillRect/>
            </a:stretch>
          </a:blipFill>
        </p:spPr>
      </p:sp>
      <p:sp>
        <p:nvSpPr>
          <p:cNvPr id="17" name="TextBox 17"/>
          <p:cNvSpPr txBox="1"/>
          <p:nvPr/>
        </p:nvSpPr>
        <p:spPr>
          <a:xfrm>
            <a:off x="1584461" y="1994190"/>
            <a:ext cx="11206335" cy="1949418"/>
          </a:xfrm>
          <a:prstGeom prst="rect">
            <a:avLst/>
          </a:prstGeom>
        </p:spPr>
        <p:txBody>
          <a:bodyPr lIns="0" tIns="0" rIns="0" bIns="0" rtlCol="0" anchor="t">
            <a:spAutoFit/>
          </a:bodyPr>
          <a:lstStyle/>
          <a:p>
            <a:pPr algn="just">
              <a:lnSpc>
                <a:spcPts val="3851"/>
              </a:lnSpc>
            </a:pPr>
            <a:r>
              <a:rPr lang="en-US" sz="2751" spc="30">
                <a:solidFill>
                  <a:srgbClr val="FFFFFF"/>
                </a:solidFill>
                <a:latin typeface="Times New Roman"/>
                <a:ea typeface="Times New Roman"/>
                <a:cs typeface="Times New Roman"/>
                <a:sym typeface="Times New Roman"/>
              </a:rPr>
              <a:t>Giao diện trang chủ diễn đàn: hiển thị các bài viết mới nhất cùng danh mục liên quan, giúp người dùng nhanh chóng tiếp cận nội dung đang được quan tâm, đồng thời cung cấp thông tin tổng quan để sinh viên dễ dàng theo dõi và tham gia thảo luận.</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1717395" y="338962"/>
            <a:ext cx="9855996" cy="1127933"/>
            <a:chOff x="0" y="0"/>
            <a:chExt cx="2595818" cy="297069"/>
          </a:xfrm>
        </p:grpSpPr>
        <p:sp>
          <p:nvSpPr>
            <p:cNvPr id="3" name="Freeform 3"/>
            <p:cNvSpPr/>
            <p:nvPr/>
          </p:nvSpPr>
          <p:spPr>
            <a:xfrm>
              <a:off x="0" y="0"/>
              <a:ext cx="2595818" cy="297069"/>
            </a:xfrm>
            <a:custGeom>
              <a:avLst/>
              <a:gdLst/>
              <a:ahLst/>
              <a:cxnLst/>
              <a:rect l="l" t="t" r="r" b="b"/>
              <a:pathLst>
                <a:path w="2595818" h="297069">
                  <a:moveTo>
                    <a:pt x="39766" y="0"/>
                  </a:moveTo>
                  <a:lnTo>
                    <a:pt x="2556052" y="0"/>
                  </a:lnTo>
                  <a:cubicBezTo>
                    <a:pt x="2578014" y="0"/>
                    <a:pt x="2595818" y="17804"/>
                    <a:pt x="2595818" y="39766"/>
                  </a:cubicBezTo>
                  <a:lnTo>
                    <a:pt x="2595818" y="257303"/>
                  </a:lnTo>
                  <a:cubicBezTo>
                    <a:pt x="2595818" y="267849"/>
                    <a:pt x="2591628" y="277964"/>
                    <a:pt x="2584171" y="285422"/>
                  </a:cubicBezTo>
                  <a:cubicBezTo>
                    <a:pt x="2576713" y="292879"/>
                    <a:pt x="2566598" y="297069"/>
                    <a:pt x="2556052" y="297069"/>
                  </a:cubicBezTo>
                  <a:lnTo>
                    <a:pt x="39766" y="297069"/>
                  </a:lnTo>
                  <a:cubicBezTo>
                    <a:pt x="29219" y="297069"/>
                    <a:pt x="19105" y="292879"/>
                    <a:pt x="11647" y="285422"/>
                  </a:cubicBezTo>
                  <a:cubicBezTo>
                    <a:pt x="4190" y="277964"/>
                    <a:pt x="0" y="267849"/>
                    <a:pt x="0" y="257303"/>
                  </a:cubicBezTo>
                  <a:lnTo>
                    <a:pt x="0" y="39766"/>
                  </a:lnTo>
                  <a:cubicBezTo>
                    <a:pt x="0" y="29219"/>
                    <a:pt x="4190" y="19105"/>
                    <a:pt x="11647" y="11647"/>
                  </a:cubicBezTo>
                  <a:cubicBezTo>
                    <a:pt x="19105" y="4190"/>
                    <a:pt x="29219" y="0"/>
                    <a:pt x="39766" y="0"/>
                  </a:cubicBezTo>
                  <a:close/>
                </a:path>
              </a:pathLst>
            </a:custGeom>
            <a:solidFill>
              <a:srgbClr val="FD696E"/>
            </a:solidFill>
          </p:spPr>
        </p:sp>
        <p:sp>
          <p:nvSpPr>
            <p:cNvPr id="4" name="TextBox 4"/>
            <p:cNvSpPr txBox="1"/>
            <p:nvPr/>
          </p:nvSpPr>
          <p:spPr>
            <a:xfrm>
              <a:off x="0" y="-38100"/>
              <a:ext cx="2595818" cy="33516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1901" y="569502"/>
            <a:ext cx="13013226" cy="752577"/>
          </a:xfrm>
          <a:prstGeom prst="rect">
            <a:avLst/>
          </a:prstGeom>
        </p:spPr>
        <p:txBody>
          <a:bodyPr lIns="0" tIns="0" rIns="0" bIns="0" rtlCol="0" anchor="t">
            <a:spAutoFit/>
          </a:bodyPr>
          <a:lstStyle/>
          <a:p>
            <a:pPr algn="ctr">
              <a:lnSpc>
                <a:spcPts val="5380"/>
              </a:lnSpc>
            </a:pPr>
            <a:r>
              <a:rPr lang="en-US" sz="5546" b="1">
                <a:solidFill>
                  <a:srgbClr val="090147"/>
                </a:solidFill>
                <a:latin typeface="Times New Roman Bold"/>
                <a:ea typeface="Times New Roman Bold"/>
                <a:cs typeface="Times New Roman Bold"/>
                <a:sym typeface="Times New Roman Bold"/>
              </a:rPr>
              <a:t>Kết quả - Giao diện người dùng</a:t>
            </a:r>
          </a:p>
        </p:txBody>
      </p:sp>
      <p:grpSp>
        <p:nvGrpSpPr>
          <p:cNvPr id="6" name="Group 6"/>
          <p:cNvGrpSpPr/>
          <p:nvPr/>
        </p:nvGrpSpPr>
        <p:grpSpPr>
          <a:xfrm>
            <a:off x="1311627" y="1863527"/>
            <a:ext cx="11868127" cy="2117081"/>
            <a:chOff x="0" y="0"/>
            <a:chExt cx="3125762" cy="557585"/>
          </a:xfrm>
        </p:grpSpPr>
        <p:sp>
          <p:nvSpPr>
            <p:cNvPr id="7" name="Freeform 7"/>
            <p:cNvSpPr/>
            <p:nvPr/>
          </p:nvSpPr>
          <p:spPr>
            <a:xfrm>
              <a:off x="0" y="0"/>
              <a:ext cx="3125762" cy="557585"/>
            </a:xfrm>
            <a:custGeom>
              <a:avLst/>
              <a:gdLst/>
              <a:ahLst/>
              <a:cxnLst/>
              <a:rect l="l" t="t" r="r" b="b"/>
              <a:pathLst>
                <a:path w="3125762" h="557585">
                  <a:moveTo>
                    <a:pt x="33024" y="0"/>
                  </a:moveTo>
                  <a:lnTo>
                    <a:pt x="3092738" y="0"/>
                  </a:lnTo>
                  <a:cubicBezTo>
                    <a:pt x="3101496" y="0"/>
                    <a:pt x="3109896" y="3479"/>
                    <a:pt x="3116089" y="9673"/>
                  </a:cubicBezTo>
                  <a:cubicBezTo>
                    <a:pt x="3122282" y="15866"/>
                    <a:pt x="3125762" y="24266"/>
                    <a:pt x="3125762" y="33024"/>
                  </a:cubicBezTo>
                  <a:lnTo>
                    <a:pt x="3125762" y="524561"/>
                  </a:lnTo>
                  <a:cubicBezTo>
                    <a:pt x="3125762" y="533319"/>
                    <a:pt x="3122282" y="541719"/>
                    <a:pt x="3116089" y="547912"/>
                  </a:cubicBezTo>
                  <a:cubicBezTo>
                    <a:pt x="3109896" y="554106"/>
                    <a:pt x="3101496" y="557585"/>
                    <a:pt x="3092738" y="557585"/>
                  </a:cubicBezTo>
                  <a:lnTo>
                    <a:pt x="33024" y="557585"/>
                  </a:lnTo>
                  <a:cubicBezTo>
                    <a:pt x="24266" y="557585"/>
                    <a:pt x="15866" y="554106"/>
                    <a:pt x="9673" y="547912"/>
                  </a:cubicBezTo>
                  <a:cubicBezTo>
                    <a:pt x="3479" y="541719"/>
                    <a:pt x="0" y="533319"/>
                    <a:pt x="0" y="524561"/>
                  </a:cubicBezTo>
                  <a:lnTo>
                    <a:pt x="0" y="33024"/>
                  </a:lnTo>
                  <a:cubicBezTo>
                    <a:pt x="0" y="24266"/>
                    <a:pt x="3479" y="15866"/>
                    <a:pt x="9673" y="9673"/>
                  </a:cubicBezTo>
                  <a:cubicBezTo>
                    <a:pt x="15866" y="3479"/>
                    <a:pt x="24266" y="0"/>
                    <a:pt x="33024" y="0"/>
                  </a:cubicBezTo>
                  <a:close/>
                </a:path>
              </a:pathLst>
            </a:custGeom>
            <a:gradFill rotWithShape="1">
              <a:gsLst>
                <a:gs pos="0">
                  <a:srgbClr val="192385">
                    <a:alpha val="100000"/>
                  </a:srgbClr>
                </a:gs>
                <a:gs pos="100000">
                  <a:srgbClr val="2D8BBA">
                    <a:alpha val="100000"/>
                  </a:srgbClr>
                </a:gs>
              </a:gsLst>
              <a:lin ang="5400000"/>
            </a:gradFill>
          </p:spPr>
        </p:sp>
        <p:sp>
          <p:nvSpPr>
            <p:cNvPr id="8" name="TextBox 8"/>
            <p:cNvSpPr txBox="1"/>
            <p:nvPr/>
          </p:nvSpPr>
          <p:spPr>
            <a:xfrm>
              <a:off x="0" y="-38100"/>
              <a:ext cx="3125762" cy="595685"/>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2"/>
            <a:stretch>
              <a:fillRect/>
            </a:stretch>
          </a:blipFill>
        </p:spPr>
      </p:sp>
      <p:sp>
        <p:nvSpPr>
          <p:cNvPr id="10" name="Freeform 10"/>
          <p:cNvSpPr/>
          <p:nvPr/>
        </p:nvSpPr>
        <p:spPr>
          <a:xfrm>
            <a:off x="-1895104" y="-1028700"/>
            <a:ext cx="3206731" cy="3248070"/>
          </a:xfrm>
          <a:custGeom>
            <a:avLst/>
            <a:gdLst/>
            <a:ahLst/>
            <a:cxnLst/>
            <a:rect l="l" t="t" r="r" b="b"/>
            <a:pathLst>
              <a:path w="3206731" h="3248070">
                <a:moveTo>
                  <a:pt x="0" y="0"/>
                </a:moveTo>
                <a:lnTo>
                  <a:pt x="3206731" y="0"/>
                </a:lnTo>
                <a:lnTo>
                  <a:pt x="3206731" y="3248070"/>
                </a:lnTo>
                <a:lnTo>
                  <a:pt x="0" y="3248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a:off x="-307200" y="8660925"/>
            <a:ext cx="3133320" cy="2814291"/>
          </a:xfrm>
          <a:custGeom>
            <a:avLst/>
            <a:gdLst/>
            <a:ahLst/>
            <a:cxnLst/>
            <a:rect l="l" t="t" r="r" b="b"/>
            <a:pathLst>
              <a:path w="3133320" h="2814291">
                <a:moveTo>
                  <a:pt x="0" y="0"/>
                </a:moveTo>
                <a:lnTo>
                  <a:pt x="3133320" y="0"/>
                </a:lnTo>
                <a:lnTo>
                  <a:pt x="3133320" y="2814292"/>
                </a:lnTo>
                <a:lnTo>
                  <a:pt x="0" y="28142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flipH="1" flipV="1">
            <a:off x="12170719" y="-134353"/>
            <a:ext cx="6583471" cy="3678514"/>
          </a:xfrm>
          <a:custGeom>
            <a:avLst/>
            <a:gdLst/>
            <a:ahLst/>
            <a:cxnLst/>
            <a:rect l="l" t="t" r="r" b="b"/>
            <a:pathLst>
              <a:path w="6583471" h="3678514">
                <a:moveTo>
                  <a:pt x="6583471" y="3678515"/>
                </a:moveTo>
                <a:lnTo>
                  <a:pt x="0" y="3678515"/>
                </a:lnTo>
                <a:lnTo>
                  <a:pt x="0" y="0"/>
                </a:lnTo>
                <a:lnTo>
                  <a:pt x="6583471" y="0"/>
                </a:lnTo>
                <a:lnTo>
                  <a:pt x="6583471" y="3678515"/>
                </a:lnTo>
                <a:close/>
              </a:path>
            </a:pathLst>
          </a:custGeom>
          <a:blipFill>
            <a:blip r:embed="rId7"/>
            <a:stretch>
              <a:fillRect/>
            </a:stretch>
          </a:blipFill>
        </p:spPr>
      </p:sp>
      <p:grpSp>
        <p:nvGrpSpPr>
          <p:cNvPr id="13" name="Group 13"/>
          <p:cNvGrpSpPr/>
          <p:nvPr/>
        </p:nvGrpSpPr>
        <p:grpSpPr>
          <a:xfrm>
            <a:off x="2959737" y="4578477"/>
            <a:ext cx="11647657" cy="5359520"/>
            <a:chOff x="0" y="0"/>
            <a:chExt cx="3067696" cy="1411561"/>
          </a:xfrm>
        </p:grpSpPr>
        <p:sp>
          <p:nvSpPr>
            <p:cNvPr id="14" name="Freeform 14"/>
            <p:cNvSpPr/>
            <p:nvPr/>
          </p:nvSpPr>
          <p:spPr>
            <a:xfrm>
              <a:off x="0" y="0"/>
              <a:ext cx="3067696" cy="1411561"/>
            </a:xfrm>
            <a:custGeom>
              <a:avLst/>
              <a:gdLst/>
              <a:ahLst/>
              <a:cxnLst/>
              <a:rect l="l" t="t" r="r" b="b"/>
              <a:pathLst>
                <a:path w="3067696" h="1411561">
                  <a:moveTo>
                    <a:pt x="33649" y="0"/>
                  </a:moveTo>
                  <a:lnTo>
                    <a:pt x="3034046" y="0"/>
                  </a:lnTo>
                  <a:cubicBezTo>
                    <a:pt x="3042971" y="0"/>
                    <a:pt x="3051530" y="3545"/>
                    <a:pt x="3057840" y="9856"/>
                  </a:cubicBezTo>
                  <a:cubicBezTo>
                    <a:pt x="3064151" y="16166"/>
                    <a:pt x="3067696" y="24725"/>
                    <a:pt x="3067696" y="33649"/>
                  </a:cubicBezTo>
                  <a:lnTo>
                    <a:pt x="3067696" y="1377912"/>
                  </a:lnTo>
                  <a:cubicBezTo>
                    <a:pt x="3067696" y="1386836"/>
                    <a:pt x="3064151" y="1395395"/>
                    <a:pt x="3057840" y="1401705"/>
                  </a:cubicBezTo>
                  <a:cubicBezTo>
                    <a:pt x="3051530" y="1408016"/>
                    <a:pt x="3042971" y="1411561"/>
                    <a:pt x="3034046" y="1411561"/>
                  </a:cubicBezTo>
                  <a:lnTo>
                    <a:pt x="33649" y="1411561"/>
                  </a:lnTo>
                  <a:cubicBezTo>
                    <a:pt x="24725" y="1411561"/>
                    <a:pt x="16166" y="1408016"/>
                    <a:pt x="9856" y="1401705"/>
                  </a:cubicBezTo>
                  <a:cubicBezTo>
                    <a:pt x="3545" y="1395395"/>
                    <a:pt x="0" y="1386836"/>
                    <a:pt x="0" y="1377912"/>
                  </a:cubicBezTo>
                  <a:lnTo>
                    <a:pt x="0" y="33649"/>
                  </a:lnTo>
                  <a:cubicBezTo>
                    <a:pt x="0" y="24725"/>
                    <a:pt x="3545" y="16166"/>
                    <a:pt x="9856" y="9856"/>
                  </a:cubicBezTo>
                  <a:cubicBezTo>
                    <a:pt x="16166" y="3545"/>
                    <a:pt x="24725" y="0"/>
                    <a:pt x="33649" y="0"/>
                  </a:cubicBezTo>
                  <a:close/>
                </a:path>
              </a:pathLst>
            </a:custGeom>
            <a:solidFill>
              <a:srgbClr val="608BC1"/>
            </a:solidFill>
          </p:spPr>
        </p:sp>
        <p:sp>
          <p:nvSpPr>
            <p:cNvPr id="15" name="TextBox 15"/>
            <p:cNvSpPr txBox="1"/>
            <p:nvPr/>
          </p:nvSpPr>
          <p:spPr>
            <a:xfrm>
              <a:off x="0" y="-38100"/>
              <a:ext cx="3067696" cy="1449661"/>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1584461" y="2237078"/>
            <a:ext cx="11206335" cy="1463643"/>
          </a:xfrm>
          <a:prstGeom prst="rect">
            <a:avLst/>
          </a:prstGeom>
        </p:spPr>
        <p:txBody>
          <a:bodyPr lIns="0" tIns="0" rIns="0" bIns="0" rtlCol="0" anchor="t">
            <a:spAutoFit/>
          </a:bodyPr>
          <a:lstStyle/>
          <a:p>
            <a:pPr algn="just">
              <a:lnSpc>
                <a:spcPts val="3851"/>
              </a:lnSpc>
            </a:pPr>
            <a:r>
              <a:rPr lang="en-US" sz="2751" spc="30">
                <a:solidFill>
                  <a:srgbClr val="FFFFFF"/>
                </a:solidFill>
                <a:latin typeface="Times New Roman"/>
                <a:ea typeface="Times New Roman"/>
                <a:cs typeface="Times New Roman"/>
                <a:sym typeface="Times New Roman"/>
              </a:rPr>
              <a:t>Giao diện trang chi tiết bài viết: hiển thị đầy đủ nội dung của bài viết, thông tin tác giả, thời gian đăng. Tại đây, người dùng có thể thực hiện các chức năng tương tác như thích bài viết, viết bình luận, chia sẽ và trao đổi ý kiến. </a:t>
            </a:r>
          </a:p>
        </p:txBody>
      </p:sp>
      <p:sp>
        <p:nvSpPr>
          <p:cNvPr id="17" name="Freeform 17"/>
          <p:cNvSpPr/>
          <p:nvPr/>
        </p:nvSpPr>
        <p:spPr>
          <a:xfrm>
            <a:off x="3132936" y="4707879"/>
            <a:ext cx="11301259" cy="5156199"/>
          </a:xfrm>
          <a:custGeom>
            <a:avLst/>
            <a:gdLst/>
            <a:ahLst/>
            <a:cxnLst/>
            <a:rect l="l" t="t" r="r" b="b"/>
            <a:pathLst>
              <a:path w="11301259" h="5156199">
                <a:moveTo>
                  <a:pt x="0" y="0"/>
                </a:moveTo>
                <a:lnTo>
                  <a:pt x="11301259" y="0"/>
                </a:lnTo>
                <a:lnTo>
                  <a:pt x="11301259" y="5156200"/>
                </a:lnTo>
                <a:lnTo>
                  <a:pt x="0" y="5156200"/>
                </a:lnTo>
                <a:lnTo>
                  <a:pt x="0" y="0"/>
                </a:lnTo>
                <a:close/>
              </a:path>
            </a:pathLst>
          </a:custGeom>
          <a:blipFill>
            <a:blip r:embed="rId8"/>
            <a:stretch>
              <a:fillRect/>
            </a:stretch>
          </a:blipFill>
        </p:spPr>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1717395" y="338962"/>
            <a:ext cx="9855996" cy="1127933"/>
            <a:chOff x="0" y="0"/>
            <a:chExt cx="2595818" cy="297069"/>
          </a:xfrm>
        </p:grpSpPr>
        <p:sp>
          <p:nvSpPr>
            <p:cNvPr id="3" name="Freeform 3"/>
            <p:cNvSpPr/>
            <p:nvPr/>
          </p:nvSpPr>
          <p:spPr>
            <a:xfrm>
              <a:off x="0" y="0"/>
              <a:ext cx="2595818" cy="297069"/>
            </a:xfrm>
            <a:custGeom>
              <a:avLst/>
              <a:gdLst/>
              <a:ahLst/>
              <a:cxnLst/>
              <a:rect l="l" t="t" r="r" b="b"/>
              <a:pathLst>
                <a:path w="2595818" h="297069">
                  <a:moveTo>
                    <a:pt x="39766" y="0"/>
                  </a:moveTo>
                  <a:lnTo>
                    <a:pt x="2556052" y="0"/>
                  </a:lnTo>
                  <a:cubicBezTo>
                    <a:pt x="2578014" y="0"/>
                    <a:pt x="2595818" y="17804"/>
                    <a:pt x="2595818" y="39766"/>
                  </a:cubicBezTo>
                  <a:lnTo>
                    <a:pt x="2595818" y="257303"/>
                  </a:lnTo>
                  <a:cubicBezTo>
                    <a:pt x="2595818" y="267849"/>
                    <a:pt x="2591628" y="277964"/>
                    <a:pt x="2584171" y="285422"/>
                  </a:cubicBezTo>
                  <a:cubicBezTo>
                    <a:pt x="2576713" y="292879"/>
                    <a:pt x="2566598" y="297069"/>
                    <a:pt x="2556052" y="297069"/>
                  </a:cubicBezTo>
                  <a:lnTo>
                    <a:pt x="39766" y="297069"/>
                  </a:lnTo>
                  <a:cubicBezTo>
                    <a:pt x="29219" y="297069"/>
                    <a:pt x="19105" y="292879"/>
                    <a:pt x="11647" y="285422"/>
                  </a:cubicBezTo>
                  <a:cubicBezTo>
                    <a:pt x="4190" y="277964"/>
                    <a:pt x="0" y="267849"/>
                    <a:pt x="0" y="257303"/>
                  </a:cubicBezTo>
                  <a:lnTo>
                    <a:pt x="0" y="39766"/>
                  </a:lnTo>
                  <a:cubicBezTo>
                    <a:pt x="0" y="29219"/>
                    <a:pt x="4190" y="19105"/>
                    <a:pt x="11647" y="11647"/>
                  </a:cubicBezTo>
                  <a:cubicBezTo>
                    <a:pt x="19105" y="4190"/>
                    <a:pt x="29219" y="0"/>
                    <a:pt x="39766" y="0"/>
                  </a:cubicBezTo>
                  <a:close/>
                </a:path>
              </a:pathLst>
            </a:custGeom>
            <a:solidFill>
              <a:srgbClr val="FD696E"/>
            </a:solidFill>
          </p:spPr>
        </p:sp>
        <p:sp>
          <p:nvSpPr>
            <p:cNvPr id="4" name="TextBox 4"/>
            <p:cNvSpPr txBox="1"/>
            <p:nvPr/>
          </p:nvSpPr>
          <p:spPr>
            <a:xfrm>
              <a:off x="0" y="-38100"/>
              <a:ext cx="2595818" cy="33516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1901" y="569502"/>
            <a:ext cx="13013226" cy="752577"/>
          </a:xfrm>
          <a:prstGeom prst="rect">
            <a:avLst/>
          </a:prstGeom>
        </p:spPr>
        <p:txBody>
          <a:bodyPr lIns="0" tIns="0" rIns="0" bIns="0" rtlCol="0" anchor="t">
            <a:spAutoFit/>
          </a:bodyPr>
          <a:lstStyle/>
          <a:p>
            <a:pPr algn="ctr">
              <a:lnSpc>
                <a:spcPts val="5380"/>
              </a:lnSpc>
            </a:pPr>
            <a:r>
              <a:rPr lang="en-US" sz="5546" b="1">
                <a:solidFill>
                  <a:srgbClr val="090147"/>
                </a:solidFill>
                <a:latin typeface="Times New Roman Bold"/>
                <a:ea typeface="Times New Roman Bold"/>
                <a:cs typeface="Times New Roman Bold"/>
                <a:sym typeface="Times New Roman Bold"/>
              </a:rPr>
              <a:t>Kết quả - Giao diện người dùng</a:t>
            </a:r>
          </a:p>
        </p:txBody>
      </p:sp>
      <p:grpSp>
        <p:nvGrpSpPr>
          <p:cNvPr id="6" name="Group 6"/>
          <p:cNvGrpSpPr/>
          <p:nvPr/>
        </p:nvGrpSpPr>
        <p:grpSpPr>
          <a:xfrm>
            <a:off x="1311627" y="1863527"/>
            <a:ext cx="13586042" cy="2117081"/>
            <a:chOff x="0" y="0"/>
            <a:chExt cx="3578217" cy="557585"/>
          </a:xfrm>
        </p:grpSpPr>
        <p:sp>
          <p:nvSpPr>
            <p:cNvPr id="7" name="Freeform 7"/>
            <p:cNvSpPr/>
            <p:nvPr/>
          </p:nvSpPr>
          <p:spPr>
            <a:xfrm>
              <a:off x="0" y="0"/>
              <a:ext cx="3578217" cy="557585"/>
            </a:xfrm>
            <a:custGeom>
              <a:avLst/>
              <a:gdLst/>
              <a:ahLst/>
              <a:cxnLst/>
              <a:rect l="l" t="t" r="r" b="b"/>
              <a:pathLst>
                <a:path w="3578217" h="557585">
                  <a:moveTo>
                    <a:pt x="28848" y="0"/>
                  </a:moveTo>
                  <a:lnTo>
                    <a:pt x="3549369" y="0"/>
                  </a:lnTo>
                  <a:cubicBezTo>
                    <a:pt x="3565301" y="0"/>
                    <a:pt x="3578217" y="12916"/>
                    <a:pt x="3578217" y="28848"/>
                  </a:cubicBezTo>
                  <a:lnTo>
                    <a:pt x="3578217" y="528737"/>
                  </a:lnTo>
                  <a:cubicBezTo>
                    <a:pt x="3578217" y="536388"/>
                    <a:pt x="3575178" y="543725"/>
                    <a:pt x="3569767" y="549136"/>
                  </a:cubicBezTo>
                  <a:cubicBezTo>
                    <a:pt x="3564357" y="554546"/>
                    <a:pt x="3557020" y="557585"/>
                    <a:pt x="3549369" y="557585"/>
                  </a:cubicBezTo>
                  <a:lnTo>
                    <a:pt x="28848" y="557585"/>
                  </a:lnTo>
                  <a:cubicBezTo>
                    <a:pt x="12916" y="557585"/>
                    <a:pt x="0" y="544669"/>
                    <a:pt x="0" y="528737"/>
                  </a:cubicBezTo>
                  <a:lnTo>
                    <a:pt x="0" y="28848"/>
                  </a:lnTo>
                  <a:cubicBezTo>
                    <a:pt x="0" y="12916"/>
                    <a:pt x="12916" y="0"/>
                    <a:pt x="28848" y="0"/>
                  </a:cubicBezTo>
                  <a:close/>
                </a:path>
              </a:pathLst>
            </a:custGeom>
            <a:gradFill rotWithShape="1">
              <a:gsLst>
                <a:gs pos="0">
                  <a:srgbClr val="192385">
                    <a:alpha val="100000"/>
                  </a:srgbClr>
                </a:gs>
                <a:gs pos="100000">
                  <a:srgbClr val="2D8BBA">
                    <a:alpha val="100000"/>
                  </a:srgbClr>
                </a:gs>
              </a:gsLst>
              <a:lin ang="5400000"/>
            </a:gradFill>
          </p:spPr>
        </p:sp>
        <p:sp>
          <p:nvSpPr>
            <p:cNvPr id="8" name="TextBox 8"/>
            <p:cNvSpPr txBox="1"/>
            <p:nvPr/>
          </p:nvSpPr>
          <p:spPr>
            <a:xfrm>
              <a:off x="0" y="-38100"/>
              <a:ext cx="3578217" cy="595685"/>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2"/>
            <a:stretch>
              <a:fillRect/>
            </a:stretch>
          </a:blipFill>
        </p:spPr>
      </p:sp>
      <p:sp>
        <p:nvSpPr>
          <p:cNvPr id="10" name="Freeform 10"/>
          <p:cNvSpPr/>
          <p:nvPr/>
        </p:nvSpPr>
        <p:spPr>
          <a:xfrm>
            <a:off x="-1895104" y="-1028700"/>
            <a:ext cx="3206731" cy="3248070"/>
          </a:xfrm>
          <a:custGeom>
            <a:avLst/>
            <a:gdLst/>
            <a:ahLst/>
            <a:cxnLst/>
            <a:rect l="l" t="t" r="r" b="b"/>
            <a:pathLst>
              <a:path w="3206731" h="3248070">
                <a:moveTo>
                  <a:pt x="0" y="0"/>
                </a:moveTo>
                <a:lnTo>
                  <a:pt x="3206731" y="0"/>
                </a:lnTo>
                <a:lnTo>
                  <a:pt x="3206731" y="3248070"/>
                </a:lnTo>
                <a:lnTo>
                  <a:pt x="0" y="3248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a:off x="-307200" y="8660925"/>
            <a:ext cx="3133320" cy="2814291"/>
          </a:xfrm>
          <a:custGeom>
            <a:avLst/>
            <a:gdLst/>
            <a:ahLst/>
            <a:cxnLst/>
            <a:rect l="l" t="t" r="r" b="b"/>
            <a:pathLst>
              <a:path w="3133320" h="2814291">
                <a:moveTo>
                  <a:pt x="0" y="0"/>
                </a:moveTo>
                <a:lnTo>
                  <a:pt x="3133320" y="0"/>
                </a:lnTo>
                <a:lnTo>
                  <a:pt x="3133320" y="2814292"/>
                </a:lnTo>
                <a:lnTo>
                  <a:pt x="0" y="28142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flipH="1" flipV="1">
            <a:off x="12170719" y="-134353"/>
            <a:ext cx="6583471" cy="3678514"/>
          </a:xfrm>
          <a:custGeom>
            <a:avLst/>
            <a:gdLst/>
            <a:ahLst/>
            <a:cxnLst/>
            <a:rect l="l" t="t" r="r" b="b"/>
            <a:pathLst>
              <a:path w="6583471" h="3678514">
                <a:moveTo>
                  <a:pt x="6583471" y="3678515"/>
                </a:moveTo>
                <a:lnTo>
                  <a:pt x="0" y="3678515"/>
                </a:lnTo>
                <a:lnTo>
                  <a:pt x="0" y="0"/>
                </a:lnTo>
                <a:lnTo>
                  <a:pt x="6583471" y="0"/>
                </a:lnTo>
                <a:lnTo>
                  <a:pt x="6583471" y="3678515"/>
                </a:lnTo>
                <a:close/>
              </a:path>
            </a:pathLst>
          </a:custGeom>
          <a:blipFill>
            <a:blip r:embed="rId7"/>
            <a:stretch>
              <a:fillRect/>
            </a:stretch>
          </a:blipFill>
        </p:spPr>
      </p:sp>
      <p:grpSp>
        <p:nvGrpSpPr>
          <p:cNvPr id="13" name="Group 13"/>
          <p:cNvGrpSpPr/>
          <p:nvPr/>
        </p:nvGrpSpPr>
        <p:grpSpPr>
          <a:xfrm>
            <a:off x="2959737" y="4578477"/>
            <a:ext cx="11647657" cy="5359520"/>
            <a:chOff x="0" y="0"/>
            <a:chExt cx="3067696" cy="1411561"/>
          </a:xfrm>
        </p:grpSpPr>
        <p:sp>
          <p:nvSpPr>
            <p:cNvPr id="14" name="Freeform 14"/>
            <p:cNvSpPr/>
            <p:nvPr/>
          </p:nvSpPr>
          <p:spPr>
            <a:xfrm>
              <a:off x="0" y="0"/>
              <a:ext cx="3067696" cy="1411561"/>
            </a:xfrm>
            <a:custGeom>
              <a:avLst/>
              <a:gdLst/>
              <a:ahLst/>
              <a:cxnLst/>
              <a:rect l="l" t="t" r="r" b="b"/>
              <a:pathLst>
                <a:path w="3067696" h="1411561">
                  <a:moveTo>
                    <a:pt x="33649" y="0"/>
                  </a:moveTo>
                  <a:lnTo>
                    <a:pt x="3034046" y="0"/>
                  </a:lnTo>
                  <a:cubicBezTo>
                    <a:pt x="3042971" y="0"/>
                    <a:pt x="3051530" y="3545"/>
                    <a:pt x="3057840" y="9856"/>
                  </a:cubicBezTo>
                  <a:cubicBezTo>
                    <a:pt x="3064151" y="16166"/>
                    <a:pt x="3067696" y="24725"/>
                    <a:pt x="3067696" y="33649"/>
                  </a:cubicBezTo>
                  <a:lnTo>
                    <a:pt x="3067696" y="1377912"/>
                  </a:lnTo>
                  <a:cubicBezTo>
                    <a:pt x="3067696" y="1386836"/>
                    <a:pt x="3064151" y="1395395"/>
                    <a:pt x="3057840" y="1401705"/>
                  </a:cubicBezTo>
                  <a:cubicBezTo>
                    <a:pt x="3051530" y="1408016"/>
                    <a:pt x="3042971" y="1411561"/>
                    <a:pt x="3034046" y="1411561"/>
                  </a:cubicBezTo>
                  <a:lnTo>
                    <a:pt x="33649" y="1411561"/>
                  </a:lnTo>
                  <a:cubicBezTo>
                    <a:pt x="24725" y="1411561"/>
                    <a:pt x="16166" y="1408016"/>
                    <a:pt x="9856" y="1401705"/>
                  </a:cubicBezTo>
                  <a:cubicBezTo>
                    <a:pt x="3545" y="1395395"/>
                    <a:pt x="0" y="1386836"/>
                    <a:pt x="0" y="1377912"/>
                  </a:cubicBezTo>
                  <a:lnTo>
                    <a:pt x="0" y="33649"/>
                  </a:lnTo>
                  <a:cubicBezTo>
                    <a:pt x="0" y="24725"/>
                    <a:pt x="3545" y="16166"/>
                    <a:pt x="9856" y="9856"/>
                  </a:cubicBezTo>
                  <a:cubicBezTo>
                    <a:pt x="16166" y="3545"/>
                    <a:pt x="24725" y="0"/>
                    <a:pt x="33649" y="0"/>
                  </a:cubicBezTo>
                  <a:close/>
                </a:path>
              </a:pathLst>
            </a:custGeom>
            <a:solidFill>
              <a:srgbClr val="608BC1"/>
            </a:solidFill>
          </p:spPr>
        </p:sp>
        <p:sp>
          <p:nvSpPr>
            <p:cNvPr id="15" name="TextBox 15"/>
            <p:cNvSpPr txBox="1"/>
            <p:nvPr/>
          </p:nvSpPr>
          <p:spPr>
            <a:xfrm>
              <a:off x="0" y="-38100"/>
              <a:ext cx="3067696" cy="1449661"/>
            </a:xfrm>
            <a:prstGeom prst="rect">
              <a:avLst/>
            </a:prstGeom>
          </p:spPr>
          <p:txBody>
            <a:bodyPr lIns="50800" tIns="50800" rIns="50800" bIns="50800" rtlCol="0" anchor="ctr"/>
            <a:lstStyle/>
            <a:p>
              <a:pPr algn="ctr">
                <a:lnSpc>
                  <a:spcPts val="2659"/>
                </a:lnSpc>
                <a:spcBef>
                  <a:spcPct val="0"/>
                </a:spcBef>
              </a:pPr>
              <a:endParaRPr/>
            </a:p>
          </p:txBody>
        </p:sp>
      </p:grpSp>
      <p:sp>
        <p:nvSpPr>
          <p:cNvPr id="16" name="TextBox 16"/>
          <p:cNvSpPr txBox="1"/>
          <p:nvPr/>
        </p:nvSpPr>
        <p:spPr>
          <a:xfrm>
            <a:off x="1584461" y="2237078"/>
            <a:ext cx="12914024" cy="1463643"/>
          </a:xfrm>
          <a:prstGeom prst="rect">
            <a:avLst/>
          </a:prstGeom>
        </p:spPr>
        <p:txBody>
          <a:bodyPr lIns="0" tIns="0" rIns="0" bIns="0" rtlCol="0" anchor="t">
            <a:spAutoFit/>
          </a:bodyPr>
          <a:lstStyle/>
          <a:p>
            <a:pPr algn="just">
              <a:lnSpc>
                <a:spcPts val="3851"/>
              </a:lnSpc>
            </a:pPr>
            <a:r>
              <a:rPr lang="en-US" sz="2751" spc="30">
                <a:solidFill>
                  <a:srgbClr val="FFFFFF"/>
                </a:solidFill>
                <a:latin typeface="Times New Roman"/>
                <a:ea typeface="Times New Roman"/>
                <a:cs typeface="Times New Roman"/>
                <a:sym typeface="Times New Roman"/>
              </a:rPr>
              <a:t>Giao diện trang cá nhân cho phép người dùng xem các thông tin cá nhân như tên hiển thị, khoa, lớp, mô tả bản thân và ảnh đại diện. Giao diện được thiết kế đơn giản, qua đó cá nhân hóa giao diện và nâng cao trải nghiệm sử dụng diễn đàn.</a:t>
            </a:r>
          </a:p>
        </p:txBody>
      </p:sp>
      <p:sp>
        <p:nvSpPr>
          <p:cNvPr id="17" name="Freeform 17"/>
          <p:cNvSpPr/>
          <p:nvPr/>
        </p:nvSpPr>
        <p:spPr>
          <a:xfrm>
            <a:off x="3254554" y="4714892"/>
            <a:ext cx="11058023" cy="5086691"/>
          </a:xfrm>
          <a:custGeom>
            <a:avLst/>
            <a:gdLst/>
            <a:ahLst/>
            <a:cxnLst/>
            <a:rect l="l" t="t" r="r" b="b"/>
            <a:pathLst>
              <a:path w="11058023" h="5086691">
                <a:moveTo>
                  <a:pt x="0" y="0"/>
                </a:moveTo>
                <a:lnTo>
                  <a:pt x="11058023" y="0"/>
                </a:lnTo>
                <a:lnTo>
                  <a:pt x="11058023" y="5086690"/>
                </a:lnTo>
                <a:lnTo>
                  <a:pt x="0" y="5086690"/>
                </a:lnTo>
                <a:lnTo>
                  <a:pt x="0" y="0"/>
                </a:lnTo>
                <a:close/>
              </a:path>
            </a:pathLst>
          </a:custGeom>
          <a:blipFill>
            <a:blip r:embed="rId8"/>
            <a:stretch>
              <a:fillRect/>
            </a:stretch>
          </a:blipFill>
        </p:spPr>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3290627" y="567558"/>
            <a:ext cx="7861066" cy="1127933"/>
            <a:chOff x="0" y="0"/>
            <a:chExt cx="2070404" cy="297069"/>
          </a:xfrm>
        </p:grpSpPr>
        <p:sp>
          <p:nvSpPr>
            <p:cNvPr id="3" name="Freeform 3"/>
            <p:cNvSpPr/>
            <p:nvPr/>
          </p:nvSpPr>
          <p:spPr>
            <a:xfrm>
              <a:off x="0" y="0"/>
              <a:ext cx="2070404" cy="297069"/>
            </a:xfrm>
            <a:custGeom>
              <a:avLst/>
              <a:gdLst/>
              <a:ahLst/>
              <a:cxnLst/>
              <a:rect l="l" t="t" r="r" b="b"/>
              <a:pathLst>
                <a:path w="2070404" h="297069">
                  <a:moveTo>
                    <a:pt x="49858" y="0"/>
                  </a:moveTo>
                  <a:lnTo>
                    <a:pt x="2020546" y="0"/>
                  </a:lnTo>
                  <a:cubicBezTo>
                    <a:pt x="2033769" y="0"/>
                    <a:pt x="2046451" y="5253"/>
                    <a:pt x="2055801" y="14603"/>
                  </a:cubicBezTo>
                  <a:cubicBezTo>
                    <a:pt x="2065151" y="23953"/>
                    <a:pt x="2070404" y="36635"/>
                    <a:pt x="2070404" y="49858"/>
                  </a:cubicBezTo>
                  <a:lnTo>
                    <a:pt x="2070404" y="247211"/>
                  </a:lnTo>
                  <a:cubicBezTo>
                    <a:pt x="2070404" y="260434"/>
                    <a:pt x="2065151" y="273116"/>
                    <a:pt x="2055801" y="282466"/>
                  </a:cubicBezTo>
                  <a:cubicBezTo>
                    <a:pt x="2046451" y="291816"/>
                    <a:pt x="2033769" y="297069"/>
                    <a:pt x="2020546" y="297069"/>
                  </a:cubicBezTo>
                  <a:lnTo>
                    <a:pt x="49858" y="297069"/>
                  </a:lnTo>
                  <a:cubicBezTo>
                    <a:pt x="36635" y="297069"/>
                    <a:pt x="23953" y="291816"/>
                    <a:pt x="14603" y="282466"/>
                  </a:cubicBezTo>
                  <a:cubicBezTo>
                    <a:pt x="5253" y="273116"/>
                    <a:pt x="0" y="260434"/>
                    <a:pt x="0" y="247211"/>
                  </a:cubicBezTo>
                  <a:lnTo>
                    <a:pt x="0" y="49858"/>
                  </a:lnTo>
                  <a:cubicBezTo>
                    <a:pt x="0" y="36635"/>
                    <a:pt x="5253" y="23953"/>
                    <a:pt x="14603" y="14603"/>
                  </a:cubicBezTo>
                  <a:cubicBezTo>
                    <a:pt x="23953" y="5253"/>
                    <a:pt x="36635" y="0"/>
                    <a:pt x="49858" y="0"/>
                  </a:cubicBezTo>
                  <a:close/>
                </a:path>
              </a:pathLst>
            </a:custGeom>
            <a:solidFill>
              <a:srgbClr val="FD696E"/>
            </a:solidFill>
          </p:spPr>
        </p:sp>
        <p:sp>
          <p:nvSpPr>
            <p:cNvPr id="4" name="TextBox 4"/>
            <p:cNvSpPr txBox="1"/>
            <p:nvPr/>
          </p:nvSpPr>
          <p:spPr>
            <a:xfrm>
              <a:off x="0" y="-38100"/>
              <a:ext cx="2070404" cy="33516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936725" y="768444"/>
            <a:ext cx="12568870" cy="811886"/>
          </a:xfrm>
          <a:prstGeom prst="rect">
            <a:avLst/>
          </a:prstGeom>
        </p:spPr>
        <p:txBody>
          <a:bodyPr lIns="0" tIns="0" rIns="0" bIns="0" rtlCol="0" anchor="t">
            <a:spAutoFit/>
          </a:bodyPr>
          <a:lstStyle/>
          <a:p>
            <a:pPr algn="ctr">
              <a:lnSpc>
                <a:spcPts val="5768"/>
              </a:lnSpc>
            </a:pPr>
            <a:r>
              <a:rPr lang="en-US" sz="5946" b="1">
                <a:solidFill>
                  <a:srgbClr val="090147"/>
                </a:solidFill>
                <a:latin typeface="Times New Roman Bold"/>
                <a:ea typeface="Times New Roman Bold"/>
                <a:cs typeface="Times New Roman Bold"/>
                <a:sym typeface="Times New Roman Bold"/>
              </a:rPr>
              <a:t>Ưu điểm và Hạn chế</a:t>
            </a:r>
          </a:p>
        </p:txBody>
      </p:sp>
      <p:grpSp>
        <p:nvGrpSpPr>
          <p:cNvPr id="6" name="Group 6"/>
          <p:cNvGrpSpPr/>
          <p:nvPr/>
        </p:nvGrpSpPr>
        <p:grpSpPr>
          <a:xfrm>
            <a:off x="1819816" y="1992354"/>
            <a:ext cx="9466314" cy="3043835"/>
            <a:chOff x="0" y="0"/>
            <a:chExt cx="2493186" cy="801668"/>
          </a:xfrm>
        </p:grpSpPr>
        <p:sp>
          <p:nvSpPr>
            <p:cNvPr id="7" name="Freeform 7"/>
            <p:cNvSpPr/>
            <p:nvPr/>
          </p:nvSpPr>
          <p:spPr>
            <a:xfrm>
              <a:off x="0" y="0"/>
              <a:ext cx="2493186" cy="801668"/>
            </a:xfrm>
            <a:custGeom>
              <a:avLst/>
              <a:gdLst/>
              <a:ahLst/>
              <a:cxnLst/>
              <a:rect l="l" t="t" r="r" b="b"/>
              <a:pathLst>
                <a:path w="2493186" h="801668">
                  <a:moveTo>
                    <a:pt x="41403" y="0"/>
                  </a:moveTo>
                  <a:lnTo>
                    <a:pt x="2451783" y="0"/>
                  </a:lnTo>
                  <a:cubicBezTo>
                    <a:pt x="2474649" y="0"/>
                    <a:pt x="2493186" y="18537"/>
                    <a:pt x="2493186" y="41403"/>
                  </a:cubicBezTo>
                  <a:lnTo>
                    <a:pt x="2493186" y="760265"/>
                  </a:lnTo>
                  <a:cubicBezTo>
                    <a:pt x="2493186" y="783132"/>
                    <a:pt x="2474649" y="801668"/>
                    <a:pt x="2451783" y="801668"/>
                  </a:cubicBezTo>
                  <a:lnTo>
                    <a:pt x="41403" y="801668"/>
                  </a:lnTo>
                  <a:cubicBezTo>
                    <a:pt x="18537" y="801668"/>
                    <a:pt x="0" y="783132"/>
                    <a:pt x="0" y="760265"/>
                  </a:cubicBezTo>
                  <a:lnTo>
                    <a:pt x="0" y="41403"/>
                  </a:lnTo>
                  <a:cubicBezTo>
                    <a:pt x="0" y="18537"/>
                    <a:pt x="18537" y="0"/>
                    <a:pt x="41403" y="0"/>
                  </a:cubicBezTo>
                  <a:close/>
                </a:path>
              </a:pathLst>
            </a:custGeom>
            <a:gradFill rotWithShape="1">
              <a:gsLst>
                <a:gs pos="0">
                  <a:srgbClr val="192385">
                    <a:alpha val="100000"/>
                  </a:srgbClr>
                </a:gs>
                <a:gs pos="100000">
                  <a:srgbClr val="2D8BBA">
                    <a:alpha val="100000"/>
                  </a:srgbClr>
                </a:gs>
              </a:gsLst>
              <a:lin ang="5400000"/>
            </a:gradFill>
          </p:spPr>
        </p:sp>
        <p:sp>
          <p:nvSpPr>
            <p:cNvPr id="8" name="TextBox 8"/>
            <p:cNvSpPr txBox="1"/>
            <p:nvPr/>
          </p:nvSpPr>
          <p:spPr>
            <a:xfrm>
              <a:off x="0" y="-38100"/>
              <a:ext cx="2493186" cy="83976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2166901" y="-1225667"/>
            <a:ext cx="4062430" cy="4114800"/>
          </a:xfrm>
          <a:custGeom>
            <a:avLst/>
            <a:gdLst/>
            <a:ahLst/>
            <a:cxnLst/>
            <a:rect l="l" t="t" r="r" b="b"/>
            <a:pathLst>
              <a:path w="4062430" h="4114800">
                <a:moveTo>
                  <a:pt x="0" y="0"/>
                </a:moveTo>
                <a:lnTo>
                  <a:pt x="4062429" y="0"/>
                </a:lnTo>
                <a:lnTo>
                  <a:pt x="4062429"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a:off x="-828710" y="8229600"/>
            <a:ext cx="4581255" cy="4114800"/>
          </a:xfrm>
          <a:custGeom>
            <a:avLst/>
            <a:gdLst/>
            <a:ahLst/>
            <a:cxnLst/>
            <a:rect l="l" t="t" r="r" b="b"/>
            <a:pathLst>
              <a:path w="4581255" h="4114800">
                <a:moveTo>
                  <a:pt x="0" y="0"/>
                </a:moveTo>
                <a:lnTo>
                  <a:pt x="4581255" y="0"/>
                </a:lnTo>
                <a:lnTo>
                  <a:pt x="4581255"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2151170" y="2073550"/>
            <a:ext cx="11625895" cy="3187026"/>
          </a:xfrm>
          <a:prstGeom prst="rect">
            <a:avLst/>
          </a:prstGeom>
        </p:spPr>
        <p:txBody>
          <a:bodyPr lIns="0" tIns="0" rIns="0" bIns="0" rtlCol="0" anchor="t">
            <a:spAutoFit/>
          </a:bodyPr>
          <a:lstStyle/>
          <a:p>
            <a:pPr algn="l">
              <a:lnSpc>
                <a:spcPts val="4194"/>
              </a:lnSpc>
            </a:pPr>
            <a:r>
              <a:rPr lang="en-US" sz="2995" spc="32">
                <a:solidFill>
                  <a:srgbClr val="FFFFFF"/>
                </a:solidFill>
                <a:latin typeface="Times New Roman"/>
                <a:ea typeface="Times New Roman"/>
                <a:cs typeface="Times New Roman"/>
                <a:sym typeface="Times New Roman"/>
              </a:rPr>
              <a:t>Ưu điểm:</a:t>
            </a:r>
          </a:p>
          <a:p>
            <a:pPr marL="646779" lvl="1" indent="-323389" algn="l">
              <a:lnSpc>
                <a:spcPts val="4194"/>
              </a:lnSpc>
              <a:buFont typeface="Arial"/>
              <a:buChar char="•"/>
            </a:pPr>
            <a:r>
              <a:rPr lang="en-US" sz="2995" spc="32">
                <a:solidFill>
                  <a:srgbClr val="FFFFFF"/>
                </a:solidFill>
                <a:latin typeface="Times New Roman"/>
                <a:ea typeface="Times New Roman"/>
                <a:cs typeface="Times New Roman"/>
                <a:sym typeface="Times New Roman"/>
              </a:rPr>
              <a:t>Đáp ứng đầy đủ chức năng cơ bản của diễn đàn.</a:t>
            </a:r>
          </a:p>
          <a:p>
            <a:pPr marL="646779" lvl="1" indent="-323389" algn="l">
              <a:lnSpc>
                <a:spcPts val="4194"/>
              </a:lnSpc>
              <a:buFont typeface="Arial"/>
              <a:buChar char="•"/>
            </a:pPr>
            <a:r>
              <a:rPr lang="en-US" sz="2995" spc="32">
                <a:solidFill>
                  <a:srgbClr val="FFFFFF"/>
                </a:solidFill>
                <a:latin typeface="Times New Roman"/>
                <a:ea typeface="Times New Roman"/>
                <a:cs typeface="Times New Roman"/>
                <a:sym typeface="Times New Roman"/>
              </a:rPr>
              <a:t>Giao diện ReactJS mượt mà, trải nghiệm tốt.</a:t>
            </a:r>
          </a:p>
          <a:p>
            <a:pPr marL="646779" lvl="1" indent="-323389" algn="l">
              <a:lnSpc>
                <a:spcPts val="4194"/>
              </a:lnSpc>
              <a:buFont typeface="Arial"/>
              <a:buChar char="•"/>
            </a:pPr>
            <a:r>
              <a:rPr lang="en-US" sz="2995" spc="32">
                <a:solidFill>
                  <a:srgbClr val="FFFFFF"/>
                </a:solidFill>
                <a:latin typeface="Times New Roman"/>
                <a:ea typeface="Times New Roman"/>
                <a:cs typeface="Times New Roman"/>
                <a:sym typeface="Times New Roman"/>
              </a:rPr>
              <a:t>Tích hợp Real-time (Socket.IO) tăng tính tương tác.</a:t>
            </a:r>
          </a:p>
          <a:p>
            <a:pPr marL="646779" lvl="1" indent="-323389" algn="l">
              <a:lnSpc>
                <a:spcPts val="4194"/>
              </a:lnSpc>
              <a:buFont typeface="Arial"/>
              <a:buChar char="•"/>
            </a:pPr>
            <a:r>
              <a:rPr lang="en-US" sz="2995" spc="32">
                <a:solidFill>
                  <a:srgbClr val="FFFFFF"/>
                </a:solidFill>
                <a:latin typeface="Times New Roman"/>
                <a:ea typeface="Times New Roman"/>
                <a:cs typeface="Times New Roman"/>
                <a:sym typeface="Times New Roman"/>
              </a:rPr>
              <a:t>Kiến trúc module dễ mở rộng.</a:t>
            </a:r>
          </a:p>
          <a:p>
            <a:pPr algn="l">
              <a:lnSpc>
                <a:spcPts val="4194"/>
              </a:lnSpc>
            </a:pPr>
            <a:endParaRPr lang="en-US" sz="2995" spc="32">
              <a:solidFill>
                <a:srgbClr val="FFFFFF"/>
              </a:solidFill>
              <a:latin typeface="Times New Roman"/>
              <a:ea typeface="Times New Roman"/>
              <a:cs typeface="Times New Roman"/>
              <a:sym typeface="Times New Roman"/>
            </a:endParaRPr>
          </a:p>
        </p:txBody>
      </p:sp>
      <p:sp>
        <p:nvSpPr>
          <p:cNvPr id="12" name="Freeform 12"/>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6"/>
            <a:stretch>
              <a:fillRect/>
            </a:stretch>
          </a:blipFill>
        </p:spPr>
      </p:sp>
      <p:sp>
        <p:nvSpPr>
          <p:cNvPr id="13" name="Freeform 13"/>
          <p:cNvSpPr/>
          <p:nvPr/>
        </p:nvSpPr>
        <p:spPr>
          <a:xfrm flipH="1" flipV="1">
            <a:off x="12204413" y="-134353"/>
            <a:ext cx="6549777" cy="3659688"/>
          </a:xfrm>
          <a:custGeom>
            <a:avLst/>
            <a:gdLst/>
            <a:ahLst/>
            <a:cxnLst/>
            <a:rect l="l" t="t" r="r" b="b"/>
            <a:pathLst>
              <a:path w="6549777" h="3659688">
                <a:moveTo>
                  <a:pt x="6549777" y="3659688"/>
                </a:moveTo>
                <a:lnTo>
                  <a:pt x="0" y="3659688"/>
                </a:lnTo>
                <a:lnTo>
                  <a:pt x="0" y="0"/>
                </a:lnTo>
                <a:lnTo>
                  <a:pt x="6549777" y="0"/>
                </a:lnTo>
                <a:lnTo>
                  <a:pt x="6549777" y="3659688"/>
                </a:lnTo>
                <a:close/>
              </a:path>
            </a:pathLst>
          </a:custGeom>
          <a:blipFill>
            <a:blip r:embed="rId7"/>
            <a:stretch>
              <a:fillRect/>
            </a:stretch>
          </a:blipFill>
        </p:spPr>
      </p:sp>
      <p:grpSp>
        <p:nvGrpSpPr>
          <p:cNvPr id="14" name="Group 14"/>
          <p:cNvGrpSpPr/>
          <p:nvPr/>
        </p:nvGrpSpPr>
        <p:grpSpPr>
          <a:xfrm>
            <a:off x="3535479" y="5512183"/>
            <a:ext cx="10645011" cy="2819508"/>
            <a:chOff x="0" y="0"/>
            <a:chExt cx="2803624" cy="742587"/>
          </a:xfrm>
        </p:grpSpPr>
        <p:sp>
          <p:nvSpPr>
            <p:cNvPr id="15" name="Freeform 15"/>
            <p:cNvSpPr/>
            <p:nvPr/>
          </p:nvSpPr>
          <p:spPr>
            <a:xfrm>
              <a:off x="0" y="0"/>
              <a:ext cx="2803624" cy="742587"/>
            </a:xfrm>
            <a:custGeom>
              <a:avLst/>
              <a:gdLst/>
              <a:ahLst/>
              <a:cxnLst/>
              <a:rect l="l" t="t" r="r" b="b"/>
              <a:pathLst>
                <a:path w="2803624" h="742587">
                  <a:moveTo>
                    <a:pt x="36819" y="0"/>
                  </a:moveTo>
                  <a:lnTo>
                    <a:pt x="2766806" y="0"/>
                  </a:lnTo>
                  <a:cubicBezTo>
                    <a:pt x="2776571" y="0"/>
                    <a:pt x="2785936" y="3879"/>
                    <a:pt x="2792841" y="10784"/>
                  </a:cubicBezTo>
                  <a:cubicBezTo>
                    <a:pt x="2799745" y="17689"/>
                    <a:pt x="2803624" y="27054"/>
                    <a:pt x="2803624" y="36819"/>
                  </a:cubicBezTo>
                  <a:lnTo>
                    <a:pt x="2803624" y="705768"/>
                  </a:lnTo>
                  <a:cubicBezTo>
                    <a:pt x="2803624" y="715533"/>
                    <a:pt x="2799745" y="724898"/>
                    <a:pt x="2792841" y="731803"/>
                  </a:cubicBezTo>
                  <a:cubicBezTo>
                    <a:pt x="2785936" y="738707"/>
                    <a:pt x="2776571" y="742587"/>
                    <a:pt x="2766806" y="742587"/>
                  </a:cubicBezTo>
                  <a:lnTo>
                    <a:pt x="36819" y="742587"/>
                  </a:lnTo>
                  <a:cubicBezTo>
                    <a:pt x="27054" y="742587"/>
                    <a:pt x="17689" y="738707"/>
                    <a:pt x="10784" y="731803"/>
                  </a:cubicBezTo>
                  <a:cubicBezTo>
                    <a:pt x="3879" y="724898"/>
                    <a:pt x="0" y="715533"/>
                    <a:pt x="0" y="705768"/>
                  </a:cubicBezTo>
                  <a:lnTo>
                    <a:pt x="0" y="36819"/>
                  </a:lnTo>
                  <a:cubicBezTo>
                    <a:pt x="0" y="27054"/>
                    <a:pt x="3879" y="17689"/>
                    <a:pt x="10784" y="10784"/>
                  </a:cubicBezTo>
                  <a:cubicBezTo>
                    <a:pt x="17689" y="3879"/>
                    <a:pt x="27054" y="0"/>
                    <a:pt x="36819" y="0"/>
                  </a:cubicBezTo>
                  <a:close/>
                </a:path>
              </a:pathLst>
            </a:custGeom>
            <a:solidFill>
              <a:srgbClr val="FFFFFF"/>
            </a:solidFill>
            <a:ln w="38100" cap="rnd">
              <a:gradFill>
                <a:gsLst>
                  <a:gs pos="0">
                    <a:srgbClr val="192385">
                      <a:alpha val="100000"/>
                    </a:srgbClr>
                  </a:gs>
                  <a:gs pos="100000">
                    <a:srgbClr val="2D8BBA">
                      <a:alpha val="100000"/>
                    </a:srgbClr>
                  </a:gs>
                </a:gsLst>
                <a:lin ang="5400000"/>
              </a:gradFill>
              <a:prstDash val="solid"/>
              <a:round/>
            </a:ln>
          </p:spPr>
        </p:sp>
        <p:sp>
          <p:nvSpPr>
            <p:cNvPr id="16" name="TextBox 16"/>
            <p:cNvSpPr txBox="1"/>
            <p:nvPr/>
          </p:nvSpPr>
          <p:spPr>
            <a:xfrm>
              <a:off x="0" y="-38100"/>
              <a:ext cx="2803624" cy="780687"/>
            </a:xfrm>
            <a:prstGeom prst="rect">
              <a:avLst/>
            </a:prstGeom>
          </p:spPr>
          <p:txBody>
            <a:bodyPr lIns="50800" tIns="50800" rIns="50800" bIns="50800" rtlCol="0" anchor="ctr"/>
            <a:lstStyle/>
            <a:p>
              <a:pPr algn="ctr">
                <a:lnSpc>
                  <a:spcPts val="2659"/>
                </a:lnSpc>
                <a:spcBef>
                  <a:spcPct val="0"/>
                </a:spcBef>
              </a:pPr>
              <a:endParaRPr/>
            </a:p>
          </p:txBody>
        </p:sp>
      </p:grpSp>
      <p:sp>
        <p:nvSpPr>
          <p:cNvPr id="17" name="TextBox 17"/>
          <p:cNvSpPr txBox="1"/>
          <p:nvPr/>
        </p:nvSpPr>
        <p:spPr>
          <a:xfrm>
            <a:off x="3853407" y="5712208"/>
            <a:ext cx="11625895" cy="2619483"/>
          </a:xfrm>
          <a:prstGeom prst="rect">
            <a:avLst/>
          </a:prstGeom>
        </p:spPr>
        <p:txBody>
          <a:bodyPr lIns="0" tIns="0" rIns="0" bIns="0" rtlCol="0" anchor="t">
            <a:spAutoFit/>
          </a:bodyPr>
          <a:lstStyle/>
          <a:p>
            <a:pPr algn="l">
              <a:lnSpc>
                <a:spcPts val="4194"/>
              </a:lnSpc>
            </a:pPr>
            <a:r>
              <a:rPr lang="en-US" sz="2995" spc="32">
                <a:solidFill>
                  <a:srgbClr val="000000"/>
                </a:solidFill>
                <a:latin typeface="Times New Roman"/>
                <a:ea typeface="Times New Roman"/>
                <a:cs typeface="Times New Roman"/>
                <a:sym typeface="Times New Roman"/>
              </a:rPr>
              <a:t>Hạn chế:</a:t>
            </a:r>
          </a:p>
          <a:p>
            <a:pPr marL="646779" lvl="1" indent="-323389" algn="l">
              <a:lnSpc>
                <a:spcPts val="4194"/>
              </a:lnSpc>
              <a:buFont typeface="Arial"/>
              <a:buChar char="•"/>
            </a:pPr>
            <a:r>
              <a:rPr lang="en-US" sz="2995" spc="32">
                <a:solidFill>
                  <a:srgbClr val="000000"/>
                </a:solidFill>
                <a:latin typeface="Times New Roman"/>
                <a:ea typeface="Times New Roman"/>
                <a:cs typeface="Times New Roman"/>
                <a:sym typeface="Times New Roman"/>
              </a:rPr>
              <a:t>Chưa có các tính năng nâng cao (Gợi ý bài viết thông minh).</a:t>
            </a:r>
          </a:p>
          <a:p>
            <a:pPr marL="646779" lvl="1" indent="-323389" algn="l">
              <a:lnSpc>
                <a:spcPts val="4194"/>
              </a:lnSpc>
              <a:buFont typeface="Arial"/>
              <a:buChar char="•"/>
            </a:pPr>
            <a:r>
              <a:rPr lang="en-US" sz="2995" spc="32">
                <a:solidFill>
                  <a:srgbClr val="000000"/>
                </a:solidFill>
                <a:latin typeface="Times New Roman"/>
                <a:ea typeface="Times New Roman"/>
                <a:cs typeface="Times New Roman"/>
                <a:sym typeface="Times New Roman"/>
              </a:rPr>
              <a:t>Chưa tối ưu hóa cho lượng truy cập cực lớn (Big Data).</a:t>
            </a:r>
          </a:p>
          <a:p>
            <a:pPr marL="646779" lvl="1" indent="-323389" algn="l">
              <a:lnSpc>
                <a:spcPts val="4194"/>
              </a:lnSpc>
              <a:buFont typeface="Arial"/>
              <a:buChar char="•"/>
            </a:pPr>
            <a:r>
              <a:rPr lang="en-US" sz="2995" spc="32">
                <a:solidFill>
                  <a:srgbClr val="000000"/>
                </a:solidFill>
                <a:latin typeface="Times New Roman"/>
                <a:ea typeface="Times New Roman"/>
                <a:cs typeface="Times New Roman"/>
                <a:sym typeface="Times New Roman"/>
              </a:rPr>
              <a:t>Chưa có ứng dụng mobile riêng biệt.</a:t>
            </a:r>
          </a:p>
          <a:p>
            <a:pPr algn="l">
              <a:lnSpc>
                <a:spcPts val="4194"/>
              </a:lnSpc>
            </a:pPr>
            <a:endParaRPr lang="en-US" sz="2995" spc="32">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3290627" y="567558"/>
            <a:ext cx="7861066" cy="1127933"/>
            <a:chOff x="0" y="0"/>
            <a:chExt cx="2070404" cy="297069"/>
          </a:xfrm>
        </p:grpSpPr>
        <p:sp>
          <p:nvSpPr>
            <p:cNvPr id="3" name="Freeform 3"/>
            <p:cNvSpPr/>
            <p:nvPr/>
          </p:nvSpPr>
          <p:spPr>
            <a:xfrm>
              <a:off x="0" y="0"/>
              <a:ext cx="2070404" cy="297069"/>
            </a:xfrm>
            <a:custGeom>
              <a:avLst/>
              <a:gdLst/>
              <a:ahLst/>
              <a:cxnLst/>
              <a:rect l="l" t="t" r="r" b="b"/>
              <a:pathLst>
                <a:path w="2070404" h="297069">
                  <a:moveTo>
                    <a:pt x="49858" y="0"/>
                  </a:moveTo>
                  <a:lnTo>
                    <a:pt x="2020546" y="0"/>
                  </a:lnTo>
                  <a:cubicBezTo>
                    <a:pt x="2033769" y="0"/>
                    <a:pt x="2046451" y="5253"/>
                    <a:pt x="2055801" y="14603"/>
                  </a:cubicBezTo>
                  <a:cubicBezTo>
                    <a:pt x="2065151" y="23953"/>
                    <a:pt x="2070404" y="36635"/>
                    <a:pt x="2070404" y="49858"/>
                  </a:cubicBezTo>
                  <a:lnTo>
                    <a:pt x="2070404" y="247211"/>
                  </a:lnTo>
                  <a:cubicBezTo>
                    <a:pt x="2070404" y="260434"/>
                    <a:pt x="2065151" y="273116"/>
                    <a:pt x="2055801" y="282466"/>
                  </a:cubicBezTo>
                  <a:cubicBezTo>
                    <a:pt x="2046451" y="291816"/>
                    <a:pt x="2033769" y="297069"/>
                    <a:pt x="2020546" y="297069"/>
                  </a:cubicBezTo>
                  <a:lnTo>
                    <a:pt x="49858" y="297069"/>
                  </a:lnTo>
                  <a:cubicBezTo>
                    <a:pt x="36635" y="297069"/>
                    <a:pt x="23953" y="291816"/>
                    <a:pt x="14603" y="282466"/>
                  </a:cubicBezTo>
                  <a:cubicBezTo>
                    <a:pt x="5253" y="273116"/>
                    <a:pt x="0" y="260434"/>
                    <a:pt x="0" y="247211"/>
                  </a:cubicBezTo>
                  <a:lnTo>
                    <a:pt x="0" y="49858"/>
                  </a:lnTo>
                  <a:cubicBezTo>
                    <a:pt x="0" y="36635"/>
                    <a:pt x="5253" y="23953"/>
                    <a:pt x="14603" y="14603"/>
                  </a:cubicBezTo>
                  <a:cubicBezTo>
                    <a:pt x="23953" y="5253"/>
                    <a:pt x="36635" y="0"/>
                    <a:pt x="49858" y="0"/>
                  </a:cubicBezTo>
                  <a:close/>
                </a:path>
              </a:pathLst>
            </a:custGeom>
            <a:solidFill>
              <a:srgbClr val="FD696E"/>
            </a:solidFill>
          </p:spPr>
        </p:sp>
        <p:sp>
          <p:nvSpPr>
            <p:cNvPr id="4" name="TextBox 4"/>
            <p:cNvSpPr txBox="1"/>
            <p:nvPr/>
          </p:nvSpPr>
          <p:spPr>
            <a:xfrm>
              <a:off x="0" y="-38100"/>
              <a:ext cx="2070404" cy="33516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936725" y="768444"/>
            <a:ext cx="12568870" cy="811886"/>
          </a:xfrm>
          <a:prstGeom prst="rect">
            <a:avLst/>
          </a:prstGeom>
        </p:spPr>
        <p:txBody>
          <a:bodyPr lIns="0" tIns="0" rIns="0" bIns="0" rtlCol="0" anchor="t">
            <a:spAutoFit/>
          </a:bodyPr>
          <a:lstStyle/>
          <a:p>
            <a:pPr algn="ctr">
              <a:lnSpc>
                <a:spcPts val="5768"/>
              </a:lnSpc>
            </a:pPr>
            <a:r>
              <a:rPr lang="en-US" sz="5946" b="1">
                <a:solidFill>
                  <a:srgbClr val="090147"/>
                </a:solidFill>
                <a:latin typeface="Times New Roman Bold"/>
                <a:ea typeface="Times New Roman Bold"/>
                <a:cs typeface="Times New Roman Bold"/>
                <a:sym typeface="Times New Roman Bold"/>
              </a:rPr>
              <a:t> Hướng phát triển</a:t>
            </a:r>
          </a:p>
        </p:txBody>
      </p:sp>
      <p:grpSp>
        <p:nvGrpSpPr>
          <p:cNvPr id="6" name="Group 6"/>
          <p:cNvGrpSpPr/>
          <p:nvPr/>
        </p:nvGrpSpPr>
        <p:grpSpPr>
          <a:xfrm>
            <a:off x="1819816" y="2391156"/>
            <a:ext cx="10008275" cy="2021266"/>
            <a:chOff x="0" y="0"/>
            <a:chExt cx="2635924" cy="532350"/>
          </a:xfrm>
        </p:grpSpPr>
        <p:sp>
          <p:nvSpPr>
            <p:cNvPr id="7" name="Freeform 7"/>
            <p:cNvSpPr/>
            <p:nvPr/>
          </p:nvSpPr>
          <p:spPr>
            <a:xfrm>
              <a:off x="0" y="0"/>
              <a:ext cx="2635924" cy="532350"/>
            </a:xfrm>
            <a:custGeom>
              <a:avLst/>
              <a:gdLst/>
              <a:ahLst/>
              <a:cxnLst/>
              <a:rect l="l" t="t" r="r" b="b"/>
              <a:pathLst>
                <a:path w="2635924" h="532350">
                  <a:moveTo>
                    <a:pt x="39161" y="0"/>
                  </a:moveTo>
                  <a:lnTo>
                    <a:pt x="2596763" y="0"/>
                  </a:lnTo>
                  <a:cubicBezTo>
                    <a:pt x="2607149" y="0"/>
                    <a:pt x="2617110" y="4126"/>
                    <a:pt x="2624454" y="11470"/>
                  </a:cubicBezTo>
                  <a:cubicBezTo>
                    <a:pt x="2631798" y="18814"/>
                    <a:pt x="2635924" y="28775"/>
                    <a:pt x="2635924" y="39161"/>
                  </a:cubicBezTo>
                  <a:lnTo>
                    <a:pt x="2635924" y="493189"/>
                  </a:lnTo>
                  <a:cubicBezTo>
                    <a:pt x="2635924" y="503575"/>
                    <a:pt x="2631798" y="513536"/>
                    <a:pt x="2624454" y="520880"/>
                  </a:cubicBezTo>
                  <a:cubicBezTo>
                    <a:pt x="2617110" y="528224"/>
                    <a:pt x="2607149" y="532350"/>
                    <a:pt x="2596763" y="532350"/>
                  </a:cubicBezTo>
                  <a:lnTo>
                    <a:pt x="39161" y="532350"/>
                  </a:lnTo>
                  <a:cubicBezTo>
                    <a:pt x="28775" y="532350"/>
                    <a:pt x="18814" y="528224"/>
                    <a:pt x="11470" y="520880"/>
                  </a:cubicBezTo>
                  <a:cubicBezTo>
                    <a:pt x="4126" y="513536"/>
                    <a:pt x="0" y="503575"/>
                    <a:pt x="0" y="493189"/>
                  </a:cubicBezTo>
                  <a:lnTo>
                    <a:pt x="0" y="39161"/>
                  </a:lnTo>
                  <a:cubicBezTo>
                    <a:pt x="0" y="28775"/>
                    <a:pt x="4126" y="18814"/>
                    <a:pt x="11470" y="11470"/>
                  </a:cubicBezTo>
                  <a:cubicBezTo>
                    <a:pt x="18814" y="4126"/>
                    <a:pt x="28775" y="0"/>
                    <a:pt x="39161" y="0"/>
                  </a:cubicBezTo>
                  <a:close/>
                </a:path>
              </a:pathLst>
            </a:custGeom>
            <a:gradFill rotWithShape="1">
              <a:gsLst>
                <a:gs pos="0">
                  <a:srgbClr val="192385">
                    <a:alpha val="100000"/>
                  </a:srgbClr>
                </a:gs>
                <a:gs pos="100000">
                  <a:srgbClr val="2D8BBA">
                    <a:alpha val="100000"/>
                  </a:srgbClr>
                </a:gs>
              </a:gsLst>
              <a:lin ang="5400000"/>
            </a:gradFill>
          </p:spPr>
        </p:sp>
        <p:sp>
          <p:nvSpPr>
            <p:cNvPr id="8" name="TextBox 8"/>
            <p:cNvSpPr txBox="1"/>
            <p:nvPr/>
          </p:nvSpPr>
          <p:spPr>
            <a:xfrm>
              <a:off x="0" y="-38100"/>
              <a:ext cx="2635924" cy="570450"/>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2166901" y="-1225667"/>
            <a:ext cx="4062430" cy="4114800"/>
          </a:xfrm>
          <a:custGeom>
            <a:avLst/>
            <a:gdLst/>
            <a:ahLst/>
            <a:cxnLst/>
            <a:rect l="l" t="t" r="r" b="b"/>
            <a:pathLst>
              <a:path w="4062430" h="4114800">
                <a:moveTo>
                  <a:pt x="0" y="0"/>
                </a:moveTo>
                <a:lnTo>
                  <a:pt x="4062429" y="0"/>
                </a:lnTo>
                <a:lnTo>
                  <a:pt x="4062429"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10" name="Freeform 10"/>
          <p:cNvSpPr/>
          <p:nvPr/>
        </p:nvSpPr>
        <p:spPr>
          <a:xfrm>
            <a:off x="-828710" y="8229600"/>
            <a:ext cx="4581255" cy="4114800"/>
          </a:xfrm>
          <a:custGeom>
            <a:avLst/>
            <a:gdLst/>
            <a:ahLst/>
            <a:cxnLst/>
            <a:rect l="l" t="t" r="r" b="b"/>
            <a:pathLst>
              <a:path w="4581255" h="4114800">
                <a:moveTo>
                  <a:pt x="0" y="0"/>
                </a:moveTo>
                <a:lnTo>
                  <a:pt x="4581255" y="0"/>
                </a:lnTo>
                <a:lnTo>
                  <a:pt x="4581255"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2151170" y="2597425"/>
            <a:ext cx="11625895" cy="2095608"/>
          </a:xfrm>
          <a:prstGeom prst="rect">
            <a:avLst/>
          </a:prstGeom>
        </p:spPr>
        <p:txBody>
          <a:bodyPr lIns="0" tIns="0" rIns="0" bIns="0" rtlCol="0" anchor="t">
            <a:spAutoFit/>
          </a:bodyPr>
          <a:lstStyle/>
          <a:p>
            <a:pPr algn="l">
              <a:lnSpc>
                <a:spcPts val="4194"/>
              </a:lnSpc>
            </a:pPr>
            <a:r>
              <a:rPr lang="en-US" sz="2995" spc="32">
                <a:solidFill>
                  <a:srgbClr val="FFFFFF"/>
                </a:solidFill>
                <a:latin typeface="Times New Roman"/>
                <a:ea typeface="Times New Roman"/>
                <a:cs typeface="Times New Roman"/>
                <a:sym typeface="Times New Roman"/>
              </a:rPr>
              <a:t>Nâng cấp tính năng:</a:t>
            </a:r>
          </a:p>
          <a:p>
            <a:pPr marL="646779" lvl="1" indent="-323389" algn="l">
              <a:lnSpc>
                <a:spcPts val="4194"/>
              </a:lnSpc>
              <a:buFont typeface="Arial"/>
              <a:buChar char="•"/>
            </a:pPr>
            <a:r>
              <a:rPr lang="en-US" sz="2995" spc="32">
                <a:solidFill>
                  <a:srgbClr val="FFFFFF"/>
                </a:solidFill>
                <a:latin typeface="Times New Roman"/>
                <a:ea typeface="Times New Roman"/>
                <a:cs typeface="Times New Roman"/>
                <a:sym typeface="Times New Roman"/>
              </a:rPr>
              <a:t>Gợi ý bài viết theo sở thích (Recommendation System).</a:t>
            </a:r>
          </a:p>
          <a:p>
            <a:pPr marL="646779" lvl="1" indent="-323389" algn="l">
              <a:lnSpc>
                <a:spcPts val="4194"/>
              </a:lnSpc>
              <a:buFont typeface="Arial"/>
              <a:buChar char="•"/>
            </a:pPr>
            <a:r>
              <a:rPr lang="en-US" sz="2995" spc="32">
                <a:solidFill>
                  <a:srgbClr val="FFFFFF"/>
                </a:solidFill>
                <a:latin typeface="Times New Roman"/>
                <a:ea typeface="Times New Roman"/>
                <a:cs typeface="Times New Roman"/>
                <a:sym typeface="Times New Roman"/>
              </a:rPr>
              <a:t>Theo dõi chủ đề/tác giả yêu thích.</a:t>
            </a:r>
          </a:p>
          <a:p>
            <a:pPr algn="l">
              <a:lnSpc>
                <a:spcPts val="4194"/>
              </a:lnSpc>
            </a:pPr>
            <a:endParaRPr lang="en-US" sz="2995" spc="32">
              <a:solidFill>
                <a:srgbClr val="FFFFFF"/>
              </a:solidFill>
              <a:latin typeface="Times New Roman"/>
              <a:ea typeface="Times New Roman"/>
              <a:cs typeface="Times New Roman"/>
              <a:sym typeface="Times New Roman"/>
            </a:endParaRPr>
          </a:p>
        </p:txBody>
      </p:sp>
      <p:sp>
        <p:nvSpPr>
          <p:cNvPr id="12" name="Freeform 12"/>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6"/>
            <a:stretch>
              <a:fillRect/>
            </a:stretch>
          </a:blipFill>
        </p:spPr>
      </p:sp>
      <p:sp>
        <p:nvSpPr>
          <p:cNvPr id="13" name="Freeform 13"/>
          <p:cNvSpPr/>
          <p:nvPr/>
        </p:nvSpPr>
        <p:spPr>
          <a:xfrm flipH="1" flipV="1">
            <a:off x="12204413" y="-134353"/>
            <a:ext cx="6549777" cy="3659688"/>
          </a:xfrm>
          <a:custGeom>
            <a:avLst/>
            <a:gdLst/>
            <a:ahLst/>
            <a:cxnLst/>
            <a:rect l="l" t="t" r="r" b="b"/>
            <a:pathLst>
              <a:path w="6549777" h="3659688">
                <a:moveTo>
                  <a:pt x="6549777" y="3659688"/>
                </a:moveTo>
                <a:lnTo>
                  <a:pt x="0" y="3659688"/>
                </a:lnTo>
                <a:lnTo>
                  <a:pt x="0" y="0"/>
                </a:lnTo>
                <a:lnTo>
                  <a:pt x="6549777" y="0"/>
                </a:lnTo>
                <a:lnTo>
                  <a:pt x="6549777" y="3659688"/>
                </a:lnTo>
                <a:close/>
              </a:path>
            </a:pathLst>
          </a:custGeom>
          <a:blipFill>
            <a:blip r:embed="rId7"/>
            <a:stretch>
              <a:fillRect/>
            </a:stretch>
          </a:blipFill>
        </p:spPr>
      </p:sp>
      <p:grpSp>
        <p:nvGrpSpPr>
          <p:cNvPr id="14" name="Group 14"/>
          <p:cNvGrpSpPr/>
          <p:nvPr/>
        </p:nvGrpSpPr>
        <p:grpSpPr>
          <a:xfrm>
            <a:off x="3535479" y="4765708"/>
            <a:ext cx="9397478" cy="4005688"/>
            <a:chOff x="0" y="0"/>
            <a:chExt cx="2475056" cy="1054996"/>
          </a:xfrm>
        </p:grpSpPr>
        <p:sp>
          <p:nvSpPr>
            <p:cNvPr id="15" name="Freeform 15"/>
            <p:cNvSpPr/>
            <p:nvPr/>
          </p:nvSpPr>
          <p:spPr>
            <a:xfrm>
              <a:off x="0" y="0"/>
              <a:ext cx="2475056" cy="1054996"/>
            </a:xfrm>
            <a:custGeom>
              <a:avLst/>
              <a:gdLst/>
              <a:ahLst/>
              <a:cxnLst/>
              <a:rect l="l" t="t" r="r" b="b"/>
              <a:pathLst>
                <a:path w="2475056" h="1054996">
                  <a:moveTo>
                    <a:pt x="41706" y="0"/>
                  </a:moveTo>
                  <a:lnTo>
                    <a:pt x="2433350" y="0"/>
                  </a:lnTo>
                  <a:cubicBezTo>
                    <a:pt x="2456383" y="0"/>
                    <a:pt x="2475056" y="18673"/>
                    <a:pt x="2475056" y="41706"/>
                  </a:cubicBezTo>
                  <a:lnTo>
                    <a:pt x="2475056" y="1013290"/>
                  </a:lnTo>
                  <a:cubicBezTo>
                    <a:pt x="2475056" y="1036323"/>
                    <a:pt x="2456383" y="1054996"/>
                    <a:pt x="2433350" y="1054996"/>
                  </a:cubicBezTo>
                  <a:lnTo>
                    <a:pt x="41706" y="1054996"/>
                  </a:lnTo>
                  <a:cubicBezTo>
                    <a:pt x="18673" y="1054996"/>
                    <a:pt x="0" y="1036323"/>
                    <a:pt x="0" y="1013290"/>
                  </a:cubicBezTo>
                  <a:lnTo>
                    <a:pt x="0" y="41706"/>
                  </a:lnTo>
                  <a:cubicBezTo>
                    <a:pt x="0" y="18673"/>
                    <a:pt x="18673" y="0"/>
                    <a:pt x="41706" y="0"/>
                  </a:cubicBezTo>
                  <a:close/>
                </a:path>
              </a:pathLst>
            </a:custGeom>
            <a:solidFill>
              <a:srgbClr val="FFFFFF"/>
            </a:solidFill>
            <a:ln w="38100" cap="rnd">
              <a:gradFill>
                <a:gsLst>
                  <a:gs pos="0">
                    <a:srgbClr val="192385">
                      <a:alpha val="100000"/>
                    </a:srgbClr>
                  </a:gs>
                  <a:gs pos="100000">
                    <a:srgbClr val="2D8BBA">
                      <a:alpha val="100000"/>
                    </a:srgbClr>
                  </a:gs>
                </a:gsLst>
                <a:lin ang="5400000"/>
              </a:gradFill>
              <a:prstDash val="solid"/>
              <a:round/>
            </a:ln>
          </p:spPr>
        </p:sp>
        <p:sp>
          <p:nvSpPr>
            <p:cNvPr id="16" name="TextBox 16"/>
            <p:cNvSpPr txBox="1"/>
            <p:nvPr/>
          </p:nvSpPr>
          <p:spPr>
            <a:xfrm>
              <a:off x="0" y="-38100"/>
              <a:ext cx="2475056" cy="1093096"/>
            </a:xfrm>
            <a:prstGeom prst="rect">
              <a:avLst/>
            </a:prstGeom>
          </p:spPr>
          <p:txBody>
            <a:bodyPr lIns="50800" tIns="50800" rIns="50800" bIns="50800" rtlCol="0" anchor="ctr"/>
            <a:lstStyle/>
            <a:p>
              <a:pPr algn="ctr">
                <a:lnSpc>
                  <a:spcPts val="2659"/>
                </a:lnSpc>
                <a:spcBef>
                  <a:spcPct val="0"/>
                </a:spcBef>
              </a:pPr>
              <a:endParaRPr/>
            </a:p>
          </p:txBody>
        </p:sp>
      </p:grpSp>
      <p:sp>
        <p:nvSpPr>
          <p:cNvPr id="17" name="TextBox 17"/>
          <p:cNvSpPr txBox="1"/>
          <p:nvPr/>
        </p:nvSpPr>
        <p:spPr>
          <a:xfrm>
            <a:off x="3868205" y="4983819"/>
            <a:ext cx="11625895" cy="3667233"/>
          </a:xfrm>
          <a:prstGeom prst="rect">
            <a:avLst/>
          </a:prstGeom>
        </p:spPr>
        <p:txBody>
          <a:bodyPr lIns="0" tIns="0" rIns="0" bIns="0" rtlCol="0" anchor="t">
            <a:spAutoFit/>
          </a:bodyPr>
          <a:lstStyle/>
          <a:p>
            <a:pPr algn="l">
              <a:lnSpc>
                <a:spcPts val="4194"/>
              </a:lnSpc>
            </a:pPr>
            <a:r>
              <a:rPr lang="en-US" sz="2995" spc="32">
                <a:solidFill>
                  <a:srgbClr val="000000"/>
                </a:solidFill>
                <a:latin typeface="Times New Roman"/>
                <a:ea typeface="Times New Roman"/>
                <a:cs typeface="Times New Roman"/>
                <a:sym typeface="Times New Roman"/>
              </a:rPr>
              <a:t>Tối ưu hệ thống:</a:t>
            </a:r>
          </a:p>
          <a:p>
            <a:pPr marL="646779" lvl="1" indent="-323389" algn="l">
              <a:lnSpc>
                <a:spcPts val="4194"/>
              </a:lnSpc>
              <a:buFont typeface="Arial"/>
              <a:buChar char="•"/>
            </a:pPr>
            <a:r>
              <a:rPr lang="en-US" sz="2995" spc="32">
                <a:solidFill>
                  <a:srgbClr val="000000"/>
                </a:solidFill>
                <a:latin typeface="Times New Roman"/>
                <a:ea typeface="Times New Roman"/>
                <a:cs typeface="Times New Roman"/>
                <a:sym typeface="Times New Roman"/>
              </a:rPr>
              <a:t>Cải thiện hiệu năng truy vấn CSDL khi dữ liệu lớn.</a:t>
            </a:r>
          </a:p>
          <a:p>
            <a:pPr marL="646779" lvl="1" indent="-323389" algn="l">
              <a:lnSpc>
                <a:spcPts val="4194"/>
              </a:lnSpc>
              <a:buFont typeface="Arial"/>
              <a:buChar char="•"/>
            </a:pPr>
            <a:r>
              <a:rPr lang="en-US" sz="2995" spc="32">
                <a:solidFill>
                  <a:srgbClr val="000000"/>
                </a:solidFill>
                <a:latin typeface="Times New Roman"/>
                <a:ea typeface="Times New Roman"/>
                <a:cs typeface="Times New Roman"/>
                <a:sym typeface="Times New Roman"/>
              </a:rPr>
              <a:t>Tăng cường bảo mật (Xác thực 2 yếu tố).</a:t>
            </a:r>
          </a:p>
          <a:p>
            <a:pPr algn="l">
              <a:lnSpc>
                <a:spcPts val="4194"/>
              </a:lnSpc>
            </a:pPr>
            <a:r>
              <a:rPr lang="en-US" sz="2995" spc="32">
                <a:solidFill>
                  <a:srgbClr val="000000"/>
                </a:solidFill>
                <a:latin typeface="Times New Roman"/>
                <a:ea typeface="Times New Roman"/>
                <a:cs typeface="Times New Roman"/>
                <a:sym typeface="Times New Roman"/>
              </a:rPr>
              <a:t>Mở rộng nền tảng:</a:t>
            </a:r>
          </a:p>
          <a:p>
            <a:pPr marL="646779" lvl="1" indent="-323389" algn="l">
              <a:lnSpc>
                <a:spcPts val="4194"/>
              </a:lnSpc>
              <a:buFont typeface="Arial"/>
              <a:buChar char="•"/>
            </a:pPr>
            <a:r>
              <a:rPr lang="en-US" sz="2995" spc="32">
                <a:solidFill>
                  <a:srgbClr val="000000"/>
                </a:solidFill>
                <a:latin typeface="Times New Roman"/>
                <a:ea typeface="Times New Roman"/>
                <a:cs typeface="Times New Roman"/>
                <a:sym typeface="Times New Roman"/>
              </a:rPr>
              <a:t>Phát triển ứng dụng di động (Mobile App).</a:t>
            </a:r>
          </a:p>
          <a:p>
            <a:pPr marL="646779" lvl="1" indent="-323389" algn="l">
              <a:lnSpc>
                <a:spcPts val="4194"/>
              </a:lnSpc>
              <a:buFont typeface="Arial"/>
              <a:buChar char="•"/>
            </a:pPr>
            <a:r>
              <a:rPr lang="en-US" sz="2995" spc="32">
                <a:solidFill>
                  <a:srgbClr val="000000"/>
                </a:solidFill>
                <a:latin typeface="Times New Roman"/>
                <a:ea typeface="Times New Roman"/>
                <a:cs typeface="Times New Roman"/>
                <a:sym typeface="Times New Roman"/>
              </a:rPr>
              <a:t>Bổ sung công cụ thống kê chuyên sâu cho Admin.</a:t>
            </a:r>
          </a:p>
          <a:p>
            <a:pPr algn="l">
              <a:lnSpc>
                <a:spcPts val="4194"/>
              </a:lnSpc>
            </a:pPr>
            <a:endParaRPr lang="en-US" sz="2995" spc="32">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2147050" y="2772025"/>
            <a:ext cx="13993900" cy="4904586"/>
            <a:chOff x="0" y="0"/>
            <a:chExt cx="3685636" cy="1291743"/>
          </a:xfrm>
        </p:grpSpPr>
        <p:sp>
          <p:nvSpPr>
            <p:cNvPr id="3" name="Freeform 3"/>
            <p:cNvSpPr/>
            <p:nvPr/>
          </p:nvSpPr>
          <p:spPr>
            <a:xfrm>
              <a:off x="0" y="0"/>
              <a:ext cx="3685636" cy="1291743"/>
            </a:xfrm>
            <a:custGeom>
              <a:avLst/>
              <a:gdLst/>
              <a:ahLst/>
              <a:cxnLst/>
              <a:rect l="l" t="t" r="r" b="b"/>
              <a:pathLst>
                <a:path w="3685636" h="1291743">
                  <a:moveTo>
                    <a:pt x="28008" y="0"/>
                  </a:moveTo>
                  <a:lnTo>
                    <a:pt x="3657629" y="0"/>
                  </a:lnTo>
                  <a:cubicBezTo>
                    <a:pt x="3665057" y="0"/>
                    <a:pt x="3672181" y="2951"/>
                    <a:pt x="3677433" y="8203"/>
                  </a:cubicBezTo>
                  <a:cubicBezTo>
                    <a:pt x="3682686" y="13456"/>
                    <a:pt x="3685636" y="20579"/>
                    <a:pt x="3685636" y="28008"/>
                  </a:cubicBezTo>
                  <a:lnTo>
                    <a:pt x="3685636" y="1263735"/>
                  </a:lnTo>
                  <a:cubicBezTo>
                    <a:pt x="3685636" y="1279204"/>
                    <a:pt x="3673097" y="1291743"/>
                    <a:pt x="3657629" y="1291743"/>
                  </a:cubicBezTo>
                  <a:lnTo>
                    <a:pt x="28008" y="1291743"/>
                  </a:lnTo>
                  <a:cubicBezTo>
                    <a:pt x="12539" y="1291743"/>
                    <a:pt x="0" y="1279204"/>
                    <a:pt x="0" y="1263735"/>
                  </a:cubicBezTo>
                  <a:lnTo>
                    <a:pt x="0" y="28008"/>
                  </a:lnTo>
                  <a:cubicBezTo>
                    <a:pt x="0" y="12539"/>
                    <a:pt x="12539" y="0"/>
                    <a:pt x="28008" y="0"/>
                  </a:cubicBezTo>
                  <a:close/>
                </a:path>
              </a:pathLst>
            </a:custGeom>
            <a:gradFill rotWithShape="1">
              <a:gsLst>
                <a:gs pos="0">
                  <a:srgbClr val="192385">
                    <a:alpha val="100000"/>
                  </a:srgbClr>
                </a:gs>
                <a:gs pos="100000">
                  <a:srgbClr val="2D8BBA">
                    <a:alpha val="100000"/>
                  </a:srgbClr>
                </a:gs>
              </a:gsLst>
              <a:lin ang="5400000"/>
            </a:gradFill>
          </p:spPr>
        </p:sp>
        <p:sp>
          <p:nvSpPr>
            <p:cNvPr id="4" name="TextBox 4"/>
            <p:cNvSpPr txBox="1"/>
            <p:nvPr/>
          </p:nvSpPr>
          <p:spPr>
            <a:xfrm>
              <a:off x="0" y="-38100"/>
              <a:ext cx="3685636" cy="1329843"/>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2078885" y="-1028700"/>
            <a:ext cx="4062430" cy="4114800"/>
          </a:xfrm>
          <a:custGeom>
            <a:avLst/>
            <a:gdLst/>
            <a:ahLst/>
            <a:cxnLst/>
            <a:rect l="l" t="t" r="r" b="b"/>
            <a:pathLst>
              <a:path w="4062430" h="4114800">
                <a:moveTo>
                  <a:pt x="0" y="0"/>
                </a:moveTo>
                <a:lnTo>
                  <a:pt x="4062430" y="0"/>
                </a:lnTo>
                <a:lnTo>
                  <a:pt x="406243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Freeform 6"/>
          <p:cNvSpPr/>
          <p:nvPr/>
        </p:nvSpPr>
        <p:spPr>
          <a:xfrm>
            <a:off x="-828710" y="8229600"/>
            <a:ext cx="4581255" cy="4114800"/>
          </a:xfrm>
          <a:custGeom>
            <a:avLst/>
            <a:gdLst/>
            <a:ahLst/>
            <a:cxnLst/>
            <a:rect l="l" t="t" r="r" b="b"/>
            <a:pathLst>
              <a:path w="4581255" h="4114800">
                <a:moveTo>
                  <a:pt x="0" y="0"/>
                </a:moveTo>
                <a:lnTo>
                  <a:pt x="4581255" y="0"/>
                </a:lnTo>
                <a:lnTo>
                  <a:pt x="4581255" y="4114800"/>
                </a:lnTo>
                <a:lnTo>
                  <a:pt x="0" y="4114800"/>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7" name="Freeform 7"/>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6"/>
            <a:stretch>
              <a:fillRect/>
            </a:stretch>
          </a:blipFill>
        </p:spPr>
      </p:sp>
      <p:sp>
        <p:nvSpPr>
          <p:cNvPr id="8" name="Freeform 8"/>
          <p:cNvSpPr/>
          <p:nvPr/>
        </p:nvSpPr>
        <p:spPr>
          <a:xfrm flipH="1" flipV="1">
            <a:off x="11606912" y="-134353"/>
            <a:ext cx="7147278" cy="3993541"/>
          </a:xfrm>
          <a:custGeom>
            <a:avLst/>
            <a:gdLst/>
            <a:ahLst/>
            <a:cxnLst/>
            <a:rect l="l" t="t" r="r" b="b"/>
            <a:pathLst>
              <a:path w="7147278" h="3993541">
                <a:moveTo>
                  <a:pt x="7147278" y="3993542"/>
                </a:moveTo>
                <a:lnTo>
                  <a:pt x="0" y="3993542"/>
                </a:lnTo>
                <a:lnTo>
                  <a:pt x="0" y="0"/>
                </a:lnTo>
                <a:lnTo>
                  <a:pt x="7147278" y="0"/>
                </a:lnTo>
                <a:lnTo>
                  <a:pt x="7147278" y="3993542"/>
                </a:lnTo>
                <a:close/>
              </a:path>
            </a:pathLst>
          </a:custGeom>
          <a:blipFill>
            <a:blip r:embed="rId7"/>
            <a:stretch>
              <a:fillRect/>
            </a:stretch>
          </a:blipFill>
        </p:spPr>
      </p:sp>
      <p:grpSp>
        <p:nvGrpSpPr>
          <p:cNvPr id="9" name="Group 9"/>
          <p:cNvGrpSpPr/>
          <p:nvPr/>
        </p:nvGrpSpPr>
        <p:grpSpPr>
          <a:xfrm>
            <a:off x="4660869" y="394727"/>
            <a:ext cx="4483131" cy="1127933"/>
            <a:chOff x="0" y="0"/>
            <a:chExt cx="1180742" cy="297069"/>
          </a:xfrm>
        </p:grpSpPr>
        <p:sp>
          <p:nvSpPr>
            <p:cNvPr id="10" name="Freeform 10"/>
            <p:cNvSpPr/>
            <p:nvPr/>
          </p:nvSpPr>
          <p:spPr>
            <a:xfrm>
              <a:off x="0" y="0"/>
              <a:ext cx="1180742" cy="297069"/>
            </a:xfrm>
            <a:custGeom>
              <a:avLst/>
              <a:gdLst/>
              <a:ahLst/>
              <a:cxnLst/>
              <a:rect l="l" t="t" r="r" b="b"/>
              <a:pathLst>
                <a:path w="1180742" h="297069">
                  <a:moveTo>
                    <a:pt x="87424" y="0"/>
                  </a:moveTo>
                  <a:lnTo>
                    <a:pt x="1093318" y="0"/>
                  </a:lnTo>
                  <a:cubicBezTo>
                    <a:pt x="1116504" y="0"/>
                    <a:pt x="1138741" y="9211"/>
                    <a:pt x="1155136" y="25606"/>
                  </a:cubicBezTo>
                  <a:cubicBezTo>
                    <a:pt x="1171531" y="42001"/>
                    <a:pt x="1180742" y="64238"/>
                    <a:pt x="1180742" y="87424"/>
                  </a:cubicBezTo>
                  <a:lnTo>
                    <a:pt x="1180742" y="209644"/>
                  </a:lnTo>
                  <a:cubicBezTo>
                    <a:pt x="1180742" y="257928"/>
                    <a:pt x="1141601" y="297069"/>
                    <a:pt x="1093318" y="297069"/>
                  </a:cubicBezTo>
                  <a:lnTo>
                    <a:pt x="87424" y="297069"/>
                  </a:lnTo>
                  <a:cubicBezTo>
                    <a:pt x="64238" y="297069"/>
                    <a:pt x="42001" y="287858"/>
                    <a:pt x="25606" y="271463"/>
                  </a:cubicBezTo>
                  <a:cubicBezTo>
                    <a:pt x="9211" y="255068"/>
                    <a:pt x="0" y="232831"/>
                    <a:pt x="0" y="209644"/>
                  </a:cubicBezTo>
                  <a:lnTo>
                    <a:pt x="0" y="87424"/>
                  </a:lnTo>
                  <a:cubicBezTo>
                    <a:pt x="0" y="39141"/>
                    <a:pt x="39141" y="0"/>
                    <a:pt x="87424" y="0"/>
                  </a:cubicBezTo>
                  <a:close/>
                </a:path>
              </a:pathLst>
            </a:custGeom>
            <a:solidFill>
              <a:srgbClr val="FD696E"/>
            </a:solidFill>
          </p:spPr>
        </p:sp>
        <p:sp>
          <p:nvSpPr>
            <p:cNvPr id="11" name="TextBox 11"/>
            <p:cNvSpPr txBox="1"/>
            <p:nvPr/>
          </p:nvSpPr>
          <p:spPr>
            <a:xfrm>
              <a:off x="0" y="-38100"/>
              <a:ext cx="1180742" cy="335169"/>
            </a:xfrm>
            <a:prstGeom prst="rect">
              <a:avLst/>
            </a:prstGeom>
          </p:spPr>
          <p:txBody>
            <a:bodyPr lIns="50800" tIns="50800" rIns="50800" bIns="50800" rtlCol="0" anchor="ctr"/>
            <a:lstStyle/>
            <a:p>
              <a:pPr algn="ctr">
                <a:lnSpc>
                  <a:spcPts val="2659"/>
                </a:lnSpc>
                <a:spcBef>
                  <a:spcPct val="0"/>
                </a:spcBef>
              </a:pPr>
              <a:endParaRPr/>
            </a:p>
          </p:txBody>
        </p:sp>
      </p:grpSp>
      <p:sp>
        <p:nvSpPr>
          <p:cNvPr id="12" name="TextBox 12"/>
          <p:cNvSpPr txBox="1"/>
          <p:nvPr/>
        </p:nvSpPr>
        <p:spPr>
          <a:xfrm>
            <a:off x="3590702" y="553894"/>
            <a:ext cx="6545941" cy="923899"/>
          </a:xfrm>
          <a:prstGeom prst="rect">
            <a:avLst/>
          </a:prstGeom>
        </p:spPr>
        <p:txBody>
          <a:bodyPr lIns="0" tIns="0" rIns="0" bIns="0" rtlCol="0" anchor="t">
            <a:spAutoFit/>
          </a:bodyPr>
          <a:lstStyle/>
          <a:p>
            <a:pPr algn="ctr">
              <a:lnSpc>
                <a:spcPts val="6641"/>
              </a:lnSpc>
            </a:pPr>
            <a:r>
              <a:rPr lang="en-US" sz="6846" b="1">
                <a:solidFill>
                  <a:srgbClr val="090147"/>
                </a:solidFill>
                <a:latin typeface="Times New Roman Bold"/>
                <a:ea typeface="Times New Roman Bold"/>
                <a:cs typeface="Times New Roman Bold"/>
                <a:sym typeface="Times New Roman Bold"/>
              </a:rPr>
              <a:t>Kết luận</a:t>
            </a:r>
          </a:p>
        </p:txBody>
      </p:sp>
      <p:sp>
        <p:nvSpPr>
          <p:cNvPr id="13" name="TextBox 13"/>
          <p:cNvSpPr txBox="1"/>
          <p:nvPr/>
        </p:nvSpPr>
        <p:spPr>
          <a:xfrm>
            <a:off x="2545497" y="3163426"/>
            <a:ext cx="13197006" cy="3667233"/>
          </a:xfrm>
          <a:prstGeom prst="rect">
            <a:avLst/>
          </a:prstGeom>
        </p:spPr>
        <p:txBody>
          <a:bodyPr lIns="0" tIns="0" rIns="0" bIns="0" rtlCol="0" anchor="t">
            <a:spAutoFit/>
          </a:bodyPr>
          <a:lstStyle/>
          <a:p>
            <a:pPr algn="just">
              <a:lnSpc>
                <a:spcPts val="4194"/>
              </a:lnSpc>
            </a:pPr>
            <a:r>
              <a:rPr lang="en-US" sz="2995" spc="32">
                <a:solidFill>
                  <a:srgbClr val="FFFFFF"/>
                </a:solidFill>
                <a:latin typeface="Times New Roman"/>
                <a:ea typeface="Times New Roman"/>
                <a:cs typeface="Times New Roman"/>
                <a:sym typeface="Times New Roman"/>
              </a:rPr>
              <a:t>Đồ án đã hoàn thành xuất sắc mục tiêu xây dựng một nền tảng trao đổi học tập trực tuyến hoàn chỉnh, đáp ứng nhu cầu kết nối và chia sẻ kiến thức của sinh viên. Hệ thống hiện đã được triển khai thành công trên môi trường thực tế thông qua nền tảng Render và Vercel, chứng minh được tính ổn định và khả năng vận hành mượt mà. Kết quả này không chỉ tạo ra một sản phẩm khả dụng ngay lập tức mà còn đóng vai trò là nền tảng kỹ thuật vững chắc, sẵn sàng cho việc mở rộng các tính năng nâng cao và ứng dụng rộng rãi tại trường trong tương lai</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Freeform 2"/>
          <p:cNvSpPr/>
          <p:nvPr/>
        </p:nvSpPr>
        <p:spPr>
          <a:xfrm>
            <a:off x="-652637" y="-721895"/>
            <a:ext cx="4062430" cy="4114800"/>
          </a:xfrm>
          <a:custGeom>
            <a:avLst/>
            <a:gdLst/>
            <a:ahLst/>
            <a:cxnLst/>
            <a:rect l="l" t="t" r="r" b="b"/>
            <a:pathLst>
              <a:path w="4062430" h="4114800">
                <a:moveTo>
                  <a:pt x="0" y="0"/>
                </a:moveTo>
                <a:lnTo>
                  <a:pt x="4062429" y="0"/>
                </a:lnTo>
                <a:lnTo>
                  <a:pt x="4062429"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1208884" y="7041092"/>
            <a:ext cx="5174922" cy="5172766"/>
          </a:xfrm>
          <a:custGeom>
            <a:avLst/>
            <a:gdLst/>
            <a:ahLst/>
            <a:cxnLst/>
            <a:rect l="l" t="t" r="r" b="b"/>
            <a:pathLst>
              <a:path w="5174922" h="5172766">
                <a:moveTo>
                  <a:pt x="0" y="0"/>
                </a:moveTo>
                <a:lnTo>
                  <a:pt x="5174923" y="0"/>
                </a:lnTo>
                <a:lnTo>
                  <a:pt x="5174923" y="5172766"/>
                </a:lnTo>
                <a:lnTo>
                  <a:pt x="0" y="5172766"/>
                </a:lnTo>
                <a:lnTo>
                  <a:pt x="0" y="0"/>
                </a:lnTo>
                <a:close/>
              </a:path>
            </a:pathLst>
          </a:custGeom>
          <a:blipFill>
            <a:blip r:embed="rId4"/>
            <a:stretch>
              <a:fillRect/>
            </a:stretch>
          </a:blipFill>
        </p:spPr>
      </p:sp>
      <p:sp>
        <p:nvSpPr>
          <p:cNvPr id="4" name="Freeform 4"/>
          <p:cNvSpPr/>
          <p:nvPr/>
        </p:nvSpPr>
        <p:spPr>
          <a:xfrm>
            <a:off x="14322918" y="4783378"/>
            <a:ext cx="6733446" cy="7030847"/>
          </a:xfrm>
          <a:custGeom>
            <a:avLst/>
            <a:gdLst/>
            <a:ahLst/>
            <a:cxnLst/>
            <a:rect l="l" t="t" r="r" b="b"/>
            <a:pathLst>
              <a:path w="6733446" h="7030847">
                <a:moveTo>
                  <a:pt x="0" y="0"/>
                </a:moveTo>
                <a:lnTo>
                  <a:pt x="6733447" y="0"/>
                </a:lnTo>
                <a:lnTo>
                  <a:pt x="6733447" y="7030846"/>
                </a:lnTo>
                <a:lnTo>
                  <a:pt x="0" y="703084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5" name="Freeform 5"/>
          <p:cNvSpPr/>
          <p:nvPr/>
        </p:nvSpPr>
        <p:spPr>
          <a:xfrm>
            <a:off x="14882600" y="-1557683"/>
            <a:ext cx="5174922" cy="5172766"/>
          </a:xfrm>
          <a:custGeom>
            <a:avLst/>
            <a:gdLst/>
            <a:ahLst/>
            <a:cxnLst/>
            <a:rect l="l" t="t" r="r" b="b"/>
            <a:pathLst>
              <a:path w="5174922" h="5172766">
                <a:moveTo>
                  <a:pt x="0" y="0"/>
                </a:moveTo>
                <a:lnTo>
                  <a:pt x="5174922" y="0"/>
                </a:lnTo>
                <a:lnTo>
                  <a:pt x="5174922" y="5172766"/>
                </a:lnTo>
                <a:lnTo>
                  <a:pt x="0" y="5172766"/>
                </a:lnTo>
                <a:lnTo>
                  <a:pt x="0" y="0"/>
                </a:lnTo>
                <a:close/>
              </a:path>
            </a:pathLst>
          </a:custGeom>
          <a:blipFill>
            <a:blip r:embed="rId4"/>
            <a:stretch>
              <a:fillRect/>
            </a:stretch>
          </a:blipFill>
        </p:spPr>
      </p:sp>
      <p:sp>
        <p:nvSpPr>
          <p:cNvPr id="6" name="TextBox 6"/>
          <p:cNvSpPr txBox="1"/>
          <p:nvPr/>
        </p:nvSpPr>
        <p:spPr>
          <a:xfrm>
            <a:off x="2209800" y="3909935"/>
            <a:ext cx="14484986" cy="1205458"/>
          </a:xfrm>
          <a:prstGeom prst="rect">
            <a:avLst/>
          </a:prstGeom>
        </p:spPr>
        <p:txBody>
          <a:bodyPr wrap="square" lIns="0" tIns="0" rIns="0" bIns="0" rtlCol="0" anchor="t">
            <a:spAutoFit/>
          </a:bodyPr>
          <a:lstStyle/>
          <a:p>
            <a:pPr algn="ctr">
              <a:lnSpc>
                <a:spcPts val="9417"/>
              </a:lnSpc>
            </a:pPr>
            <a:r>
              <a:rPr lang="en-US" sz="9708" b="1">
                <a:solidFill>
                  <a:srgbClr val="090147"/>
                </a:solidFill>
                <a:latin typeface="Times New Roman Bold"/>
                <a:ea typeface="Times New Roman Bold"/>
                <a:cs typeface="Times New Roman Bold"/>
                <a:sym typeface="Times New Roman Bold"/>
              </a:rPr>
              <a:t>Cảm ơn thầy đã lắng nghe</a:t>
            </a:r>
          </a:p>
        </p:txBody>
      </p:sp>
      <p:sp>
        <p:nvSpPr>
          <p:cNvPr id="7" name="Freeform 7"/>
          <p:cNvSpPr/>
          <p:nvPr/>
        </p:nvSpPr>
        <p:spPr>
          <a:xfrm>
            <a:off x="6300712" y="-1889926"/>
            <a:ext cx="4420195" cy="4114800"/>
          </a:xfrm>
          <a:custGeom>
            <a:avLst/>
            <a:gdLst/>
            <a:ahLst/>
            <a:cxnLst/>
            <a:rect l="l" t="t" r="r" b="b"/>
            <a:pathLst>
              <a:path w="4420195" h="4114800">
                <a:moveTo>
                  <a:pt x="0" y="0"/>
                </a:moveTo>
                <a:lnTo>
                  <a:pt x="4420195" y="0"/>
                </a:lnTo>
                <a:lnTo>
                  <a:pt x="4420195" y="4114800"/>
                </a:lnTo>
                <a:lnTo>
                  <a:pt x="0" y="4114800"/>
                </a:lnTo>
                <a:lnTo>
                  <a:pt x="0" y="0"/>
                </a:lnTo>
                <a:close/>
              </a:path>
            </a:pathLst>
          </a:custGeom>
          <a:blipFill>
            <a:blip r:embed="rId7">
              <a:alphaModFix amt="46000"/>
              <a:extLst>
                <a:ext uri="{96DAC541-7B7A-43D3-8B79-37D633B846F1}">
                  <asvg:svgBlip xmlns:asvg="http://schemas.microsoft.com/office/drawing/2016/SVG/main" r:embed="rId8"/>
                </a:ext>
              </a:extLst>
            </a:blip>
            <a:stretch>
              <a:fillRect/>
            </a:stretch>
          </a:blipFill>
        </p:spPr>
      </p:sp>
      <p:sp>
        <p:nvSpPr>
          <p:cNvPr id="8" name="Freeform 8"/>
          <p:cNvSpPr/>
          <p:nvPr/>
        </p:nvSpPr>
        <p:spPr>
          <a:xfrm rot="-10321493">
            <a:off x="6300712" y="8352127"/>
            <a:ext cx="4420195" cy="4114800"/>
          </a:xfrm>
          <a:custGeom>
            <a:avLst/>
            <a:gdLst/>
            <a:ahLst/>
            <a:cxnLst/>
            <a:rect l="l" t="t" r="r" b="b"/>
            <a:pathLst>
              <a:path w="4420195" h="4114800">
                <a:moveTo>
                  <a:pt x="0" y="0"/>
                </a:moveTo>
                <a:lnTo>
                  <a:pt x="4420195" y="0"/>
                </a:lnTo>
                <a:lnTo>
                  <a:pt x="4420195" y="4114800"/>
                </a:lnTo>
                <a:lnTo>
                  <a:pt x="0" y="4114800"/>
                </a:lnTo>
                <a:lnTo>
                  <a:pt x="0" y="0"/>
                </a:lnTo>
                <a:close/>
              </a:path>
            </a:pathLst>
          </a:custGeom>
          <a:blipFill>
            <a:blip r:embed="rId7">
              <a:alphaModFix amt="46000"/>
              <a:extLst>
                <a:ext uri="{96DAC541-7B7A-43D3-8B79-37D633B846F1}">
                  <asvg:svgBlip xmlns:asvg="http://schemas.microsoft.com/office/drawing/2016/SVG/main" r:embed="rId8"/>
                </a:ext>
              </a:extLst>
            </a:blip>
            <a:stretch>
              <a:fillRect/>
            </a:stretch>
          </a:blipFill>
        </p:spPr>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sp>
        <p:nvSpPr>
          <p:cNvPr id="2" name="Freeform 2"/>
          <p:cNvSpPr/>
          <p:nvPr/>
        </p:nvSpPr>
        <p:spPr>
          <a:xfrm>
            <a:off x="13693373" y="1488266"/>
            <a:ext cx="7131854" cy="9334888"/>
          </a:xfrm>
          <a:custGeom>
            <a:avLst/>
            <a:gdLst/>
            <a:ahLst/>
            <a:cxnLst/>
            <a:rect l="l" t="t" r="r" b="b"/>
            <a:pathLst>
              <a:path w="7131854" h="9334888">
                <a:moveTo>
                  <a:pt x="0" y="0"/>
                </a:moveTo>
                <a:lnTo>
                  <a:pt x="7131854" y="0"/>
                </a:lnTo>
                <a:lnTo>
                  <a:pt x="7131854" y="9334888"/>
                </a:lnTo>
                <a:lnTo>
                  <a:pt x="0" y="933488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6963197" y="1093356"/>
            <a:ext cx="5039698" cy="990063"/>
            <a:chOff x="0" y="0"/>
            <a:chExt cx="1327328" cy="260757"/>
          </a:xfrm>
        </p:grpSpPr>
        <p:sp>
          <p:nvSpPr>
            <p:cNvPr id="4" name="Freeform 4"/>
            <p:cNvSpPr/>
            <p:nvPr/>
          </p:nvSpPr>
          <p:spPr>
            <a:xfrm>
              <a:off x="0" y="0"/>
              <a:ext cx="1327328" cy="260757"/>
            </a:xfrm>
            <a:custGeom>
              <a:avLst/>
              <a:gdLst/>
              <a:ahLst/>
              <a:cxnLst/>
              <a:rect l="l" t="t" r="r" b="b"/>
              <a:pathLst>
                <a:path w="1327328" h="260757">
                  <a:moveTo>
                    <a:pt x="77769" y="0"/>
                  </a:moveTo>
                  <a:lnTo>
                    <a:pt x="1249558" y="0"/>
                  </a:lnTo>
                  <a:cubicBezTo>
                    <a:pt x="1270184" y="0"/>
                    <a:pt x="1289965" y="8194"/>
                    <a:pt x="1304550" y="22778"/>
                  </a:cubicBezTo>
                  <a:cubicBezTo>
                    <a:pt x="1319134" y="37363"/>
                    <a:pt x="1327328" y="57144"/>
                    <a:pt x="1327328" y="77769"/>
                  </a:cubicBezTo>
                  <a:lnTo>
                    <a:pt x="1327328" y="182988"/>
                  </a:lnTo>
                  <a:cubicBezTo>
                    <a:pt x="1327328" y="225939"/>
                    <a:pt x="1292509" y="260757"/>
                    <a:pt x="1249558" y="260757"/>
                  </a:cubicBezTo>
                  <a:lnTo>
                    <a:pt x="77769" y="260757"/>
                  </a:lnTo>
                  <a:cubicBezTo>
                    <a:pt x="57144" y="260757"/>
                    <a:pt x="37363" y="252564"/>
                    <a:pt x="22778" y="237979"/>
                  </a:cubicBezTo>
                  <a:cubicBezTo>
                    <a:pt x="8194" y="223394"/>
                    <a:pt x="0" y="203613"/>
                    <a:pt x="0" y="182988"/>
                  </a:cubicBezTo>
                  <a:lnTo>
                    <a:pt x="0" y="77769"/>
                  </a:lnTo>
                  <a:cubicBezTo>
                    <a:pt x="0" y="57144"/>
                    <a:pt x="8194" y="37363"/>
                    <a:pt x="22778" y="22778"/>
                  </a:cubicBezTo>
                  <a:cubicBezTo>
                    <a:pt x="37363" y="8194"/>
                    <a:pt x="57144" y="0"/>
                    <a:pt x="77769" y="0"/>
                  </a:cubicBezTo>
                  <a:close/>
                </a:path>
              </a:pathLst>
            </a:custGeom>
            <a:gradFill rotWithShape="1">
              <a:gsLst>
                <a:gs pos="0">
                  <a:srgbClr val="2D8BBA">
                    <a:alpha val="100000"/>
                  </a:srgbClr>
                </a:gs>
                <a:gs pos="100000">
                  <a:srgbClr val="192385">
                    <a:alpha val="100000"/>
                  </a:srgbClr>
                </a:gs>
              </a:gsLst>
              <a:lin ang="0"/>
            </a:gradFill>
          </p:spPr>
        </p:sp>
        <p:sp>
          <p:nvSpPr>
            <p:cNvPr id="5" name="TextBox 5"/>
            <p:cNvSpPr txBox="1"/>
            <p:nvPr/>
          </p:nvSpPr>
          <p:spPr>
            <a:xfrm>
              <a:off x="0" y="-38100"/>
              <a:ext cx="1327328" cy="298857"/>
            </a:xfrm>
            <a:prstGeom prst="rect">
              <a:avLst/>
            </a:prstGeom>
          </p:spPr>
          <p:txBody>
            <a:bodyPr lIns="50800" tIns="50800" rIns="50800" bIns="50800" rtlCol="0" anchor="ctr"/>
            <a:lstStyle/>
            <a:p>
              <a:pPr algn="ctr">
                <a:lnSpc>
                  <a:spcPts val="2659"/>
                </a:lnSpc>
                <a:spcBef>
                  <a:spcPct val="0"/>
                </a:spcBef>
              </a:pPr>
              <a:endParaRPr/>
            </a:p>
          </p:txBody>
        </p:sp>
      </p:grpSp>
      <p:sp>
        <p:nvSpPr>
          <p:cNvPr id="6" name="Freeform 6"/>
          <p:cNvSpPr/>
          <p:nvPr/>
        </p:nvSpPr>
        <p:spPr>
          <a:xfrm>
            <a:off x="-2875216" y="2658129"/>
            <a:ext cx="5750433" cy="8229600"/>
          </a:xfrm>
          <a:custGeom>
            <a:avLst/>
            <a:gdLst/>
            <a:ahLst/>
            <a:cxnLst/>
            <a:rect l="l" t="t" r="r" b="b"/>
            <a:pathLst>
              <a:path w="5750433" h="8229600">
                <a:moveTo>
                  <a:pt x="0" y="0"/>
                </a:moveTo>
                <a:lnTo>
                  <a:pt x="5750432" y="0"/>
                </a:lnTo>
                <a:lnTo>
                  <a:pt x="5750432" y="8229600"/>
                </a:lnTo>
                <a:lnTo>
                  <a:pt x="0" y="8229600"/>
                </a:lnTo>
                <a:lnTo>
                  <a:pt x="0" y="0"/>
                </a:lnTo>
                <a:close/>
              </a:path>
            </a:pathLst>
          </a:custGeom>
          <a:blipFill>
            <a:blip r:embed="rId4"/>
            <a:stretch>
              <a:fillRect/>
            </a:stretch>
          </a:blipFill>
        </p:spPr>
      </p:sp>
      <p:grpSp>
        <p:nvGrpSpPr>
          <p:cNvPr id="7" name="Group 7"/>
          <p:cNvGrpSpPr/>
          <p:nvPr/>
        </p:nvGrpSpPr>
        <p:grpSpPr>
          <a:xfrm>
            <a:off x="601836" y="537294"/>
            <a:ext cx="5039698" cy="990063"/>
            <a:chOff x="0" y="0"/>
            <a:chExt cx="1327328" cy="260757"/>
          </a:xfrm>
        </p:grpSpPr>
        <p:sp>
          <p:nvSpPr>
            <p:cNvPr id="8" name="Freeform 8"/>
            <p:cNvSpPr/>
            <p:nvPr/>
          </p:nvSpPr>
          <p:spPr>
            <a:xfrm>
              <a:off x="0" y="0"/>
              <a:ext cx="1327328" cy="260757"/>
            </a:xfrm>
            <a:custGeom>
              <a:avLst/>
              <a:gdLst/>
              <a:ahLst/>
              <a:cxnLst/>
              <a:rect l="l" t="t" r="r" b="b"/>
              <a:pathLst>
                <a:path w="1327328" h="260757">
                  <a:moveTo>
                    <a:pt x="77769" y="0"/>
                  </a:moveTo>
                  <a:lnTo>
                    <a:pt x="1249558" y="0"/>
                  </a:lnTo>
                  <a:cubicBezTo>
                    <a:pt x="1270184" y="0"/>
                    <a:pt x="1289965" y="8194"/>
                    <a:pt x="1304550" y="22778"/>
                  </a:cubicBezTo>
                  <a:cubicBezTo>
                    <a:pt x="1319134" y="37363"/>
                    <a:pt x="1327328" y="57144"/>
                    <a:pt x="1327328" y="77769"/>
                  </a:cubicBezTo>
                  <a:lnTo>
                    <a:pt x="1327328" y="182988"/>
                  </a:lnTo>
                  <a:cubicBezTo>
                    <a:pt x="1327328" y="225939"/>
                    <a:pt x="1292509" y="260757"/>
                    <a:pt x="1249558" y="260757"/>
                  </a:cubicBezTo>
                  <a:lnTo>
                    <a:pt x="77769" y="260757"/>
                  </a:lnTo>
                  <a:cubicBezTo>
                    <a:pt x="57144" y="260757"/>
                    <a:pt x="37363" y="252564"/>
                    <a:pt x="22778" y="237979"/>
                  </a:cubicBezTo>
                  <a:cubicBezTo>
                    <a:pt x="8194" y="223394"/>
                    <a:pt x="0" y="203613"/>
                    <a:pt x="0" y="182988"/>
                  </a:cubicBezTo>
                  <a:lnTo>
                    <a:pt x="0" y="77769"/>
                  </a:lnTo>
                  <a:cubicBezTo>
                    <a:pt x="0" y="57144"/>
                    <a:pt x="8194" y="37363"/>
                    <a:pt x="22778" y="22778"/>
                  </a:cubicBezTo>
                  <a:cubicBezTo>
                    <a:pt x="37363" y="8194"/>
                    <a:pt x="57144" y="0"/>
                    <a:pt x="77769" y="0"/>
                  </a:cubicBezTo>
                  <a:close/>
                </a:path>
              </a:pathLst>
            </a:custGeom>
            <a:solidFill>
              <a:srgbClr val="FD696E"/>
            </a:solidFill>
          </p:spPr>
        </p:sp>
        <p:sp>
          <p:nvSpPr>
            <p:cNvPr id="9" name="TextBox 9"/>
            <p:cNvSpPr txBox="1"/>
            <p:nvPr/>
          </p:nvSpPr>
          <p:spPr>
            <a:xfrm>
              <a:off x="0" y="-38100"/>
              <a:ext cx="1327328" cy="298857"/>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0" y="651594"/>
            <a:ext cx="6242434" cy="875763"/>
          </a:xfrm>
          <a:prstGeom prst="rect">
            <a:avLst/>
          </a:prstGeom>
        </p:spPr>
        <p:txBody>
          <a:bodyPr lIns="0" tIns="0" rIns="0" bIns="0" rtlCol="0" anchor="t">
            <a:spAutoFit/>
          </a:bodyPr>
          <a:lstStyle/>
          <a:p>
            <a:pPr algn="ctr">
              <a:lnSpc>
                <a:spcPts val="6333"/>
              </a:lnSpc>
            </a:pPr>
            <a:r>
              <a:rPr lang="en-US" sz="6529" b="1">
                <a:solidFill>
                  <a:srgbClr val="090147"/>
                </a:solidFill>
                <a:latin typeface="Times New Roman Bold"/>
                <a:ea typeface="Times New Roman Bold"/>
                <a:cs typeface="Times New Roman Bold"/>
                <a:sym typeface="Times New Roman Bold"/>
              </a:rPr>
              <a:t>NỘI DUNG</a:t>
            </a:r>
          </a:p>
        </p:txBody>
      </p:sp>
      <p:sp>
        <p:nvSpPr>
          <p:cNvPr id="11" name="TextBox 11"/>
          <p:cNvSpPr txBox="1"/>
          <p:nvPr/>
        </p:nvSpPr>
        <p:spPr>
          <a:xfrm>
            <a:off x="4095175" y="1081241"/>
            <a:ext cx="10632583" cy="890467"/>
          </a:xfrm>
          <a:prstGeom prst="rect">
            <a:avLst/>
          </a:prstGeom>
        </p:spPr>
        <p:txBody>
          <a:bodyPr lIns="0" tIns="0" rIns="0" bIns="0" rtlCol="0" anchor="t">
            <a:spAutoFit/>
          </a:bodyPr>
          <a:lstStyle/>
          <a:p>
            <a:pPr algn="ctr">
              <a:lnSpc>
                <a:spcPts val="7094"/>
              </a:lnSpc>
            </a:pPr>
            <a:r>
              <a:rPr lang="en-US" sz="5067" spc="55">
                <a:solidFill>
                  <a:srgbClr val="FFFFFF"/>
                </a:solidFill>
                <a:latin typeface="Times New Roman"/>
                <a:ea typeface="Times New Roman"/>
                <a:cs typeface="Times New Roman"/>
                <a:sym typeface="Times New Roman"/>
              </a:rPr>
              <a:t>Giới thiệu đề tài</a:t>
            </a:r>
          </a:p>
        </p:txBody>
      </p:sp>
      <p:sp>
        <p:nvSpPr>
          <p:cNvPr id="12" name="Freeform 12"/>
          <p:cNvSpPr/>
          <p:nvPr/>
        </p:nvSpPr>
        <p:spPr>
          <a:xfrm rot="-10321493">
            <a:off x="14148590" y="-1520106"/>
            <a:ext cx="4420195" cy="4114800"/>
          </a:xfrm>
          <a:custGeom>
            <a:avLst/>
            <a:gdLst/>
            <a:ahLst/>
            <a:cxnLst/>
            <a:rect l="l" t="t" r="r" b="b"/>
            <a:pathLst>
              <a:path w="4420195" h="4114800">
                <a:moveTo>
                  <a:pt x="0" y="0"/>
                </a:moveTo>
                <a:lnTo>
                  <a:pt x="4420195" y="0"/>
                </a:lnTo>
                <a:lnTo>
                  <a:pt x="4420195" y="4114800"/>
                </a:lnTo>
                <a:lnTo>
                  <a:pt x="0" y="4114800"/>
                </a:lnTo>
                <a:lnTo>
                  <a:pt x="0" y="0"/>
                </a:lnTo>
                <a:close/>
              </a:path>
            </a:pathLst>
          </a:custGeom>
          <a:blipFill>
            <a:blip r:embed="rId5">
              <a:alphaModFix amt="46000"/>
              <a:extLst>
                <a:ext uri="{96DAC541-7B7A-43D3-8B79-37D633B846F1}">
                  <asvg:svgBlip xmlns:asvg="http://schemas.microsoft.com/office/drawing/2016/SVG/main" r:embed="rId6"/>
                </a:ext>
              </a:extLst>
            </a:blip>
            <a:stretch>
              <a:fillRect/>
            </a:stretch>
          </a:blipFill>
        </p:spPr>
      </p:sp>
      <p:sp>
        <p:nvSpPr>
          <p:cNvPr id="13" name="Freeform 13"/>
          <p:cNvSpPr/>
          <p:nvPr/>
        </p:nvSpPr>
        <p:spPr>
          <a:xfrm rot="-10321493">
            <a:off x="8078558" y="8016876"/>
            <a:ext cx="4420195" cy="4114800"/>
          </a:xfrm>
          <a:custGeom>
            <a:avLst/>
            <a:gdLst/>
            <a:ahLst/>
            <a:cxnLst/>
            <a:rect l="l" t="t" r="r" b="b"/>
            <a:pathLst>
              <a:path w="4420195" h="4114800">
                <a:moveTo>
                  <a:pt x="0" y="0"/>
                </a:moveTo>
                <a:lnTo>
                  <a:pt x="4420196" y="0"/>
                </a:lnTo>
                <a:lnTo>
                  <a:pt x="4420196" y="4114800"/>
                </a:lnTo>
                <a:lnTo>
                  <a:pt x="0" y="4114800"/>
                </a:lnTo>
                <a:lnTo>
                  <a:pt x="0" y="0"/>
                </a:lnTo>
                <a:close/>
              </a:path>
            </a:pathLst>
          </a:custGeom>
          <a:blipFill>
            <a:blip r:embed="rId5">
              <a:alphaModFix amt="46000"/>
              <a:extLst>
                <a:ext uri="{96DAC541-7B7A-43D3-8B79-37D633B846F1}">
                  <asvg:svgBlip xmlns:asvg="http://schemas.microsoft.com/office/drawing/2016/SVG/main" r:embed="rId6"/>
                </a:ext>
              </a:extLst>
            </a:blip>
            <a:stretch>
              <a:fillRect/>
            </a:stretch>
          </a:blipFill>
        </p:spPr>
      </p:sp>
      <p:grpSp>
        <p:nvGrpSpPr>
          <p:cNvPr id="14" name="Group 14"/>
          <p:cNvGrpSpPr/>
          <p:nvPr/>
        </p:nvGrpSpPr>
        <p:grpSpPr>
          <a:xfrm>
            <a:off x="5075993" y="2291505"/>
            <a:ext cx="9140198" cy="847897"/>
            <a:chOff x="0" y="0"/>
            <a:chExt cx="2407295" cy="223314"/>
          </a:xfrm>
        </p:grpSpPr>
        <p:sp>
          <p:nvSpPr>
            <p:cNvPr id="15" name="Freeform 15"/>
            <p:cNvSpPr/>
            <p:nvPr/>
          </p:nvSpPr>
          <p:spPr>
            <a:xfrm>
              <a:off x="0" y="0"/>
              <a:ext cx="2407295" cy="223314"/>
            </a:xfrm>
            <a:custGeom>
              <a:avLst/>
              <a:gdLst/>
              <a:ahLst/>
              <a:cxnLst/>
              <a:rect l="l" t="t" r="r" b="b"/>
              <a:pathLst>
                <a:path w="2407295" h="223314">
                  <a:moveTo>
                    <a:pt x="42880" y="0"/>
                  </a:moveTo>
                  <a:lnTo>
                    <a:pt x="2364415" y="0"/>
                  </a:lnTo>
                  <a:cubicBezTo>
                    <a:pt x="2375787" y="0"/>
                    <a:pt x="2386694" y="4518"/>
                    <a:pt x="2394736" y="12559"/>
                  </a:cubicBezTo>
                  <a:cubicBezTo>
                    <a:pt x="2402777" y="20601"/>
                    <a:pt x="2407295" y="31508"/>
                    <a:pt x="2407295" y="42880"/>
                  </a:cubicBezTo>
                  <a:lnTo>
                    <a:pt x="2407295" y="180434"/>
                  </a:lnTo>
                  <a:cubicBezTo>
                    <a:pt x="2407295" y="204116"/>
                    <a:pt x="2388097" y="223314"/>
                    <a:pt x="2364415" y="223314"/>
                  </a:cubicBezTo>
                  <a:lnTo>
                    <a:pt x="42880" y="223314"/>
                  </a:lnTo>
                  <a:cubicBezTo>
                    <a:pt x="31508" y="223314"/>
                    <a:pt x="20601" y="218797"/>
                    <a:pt x="12559" y="210755"/>
                  </a:cubicBezTo>
                  <a:cubicBezTo>
                    <a:pt x="4518" y="202713"/>
                    <a:pt x="0" y="191807"/>
                    <a:pt x="0" y="180434"/>
                  </a:cubicBezTo>
                  <a:lnTo>
                    <a:pt x="0" y="42880"/>
                  </a:lnTo>
                  <a:cubicBezTo>
                    <a:pt x="0" y="31508"/>
                    <a:pt x="4518" y="20601"/>
                    <a:pt x="12559" y="12559"/>
                  </a:cubicBezTo>
                  <a:cubicBezTo>
                    <a:pt x="20601" y="4518"/>
                    <a:pt x="31508" y="0"/>
                    <a:pt x="42880" y="0"/>
                  </a:cubicBezTo>
                  <a:close/>
                </a:path>
              </a:pathLst>
            </a:custGeom>
            <a:gradFill rotWithShape="1">
              <a:gsLst>
                <a:gs pos="0">
                  <a:srgbClr val="2D8BBA">
                    <a:alpha val="100000"/>
                  </a:srgbClr>
                </a:gs>
                <a:gs pos="100000">
                  <a:srgbClr val="192385">
                    <a:alpha val="100000"/>
                  </a:srgbClr>
                </a:gs>
              </a:gsLst>
              <a:lin ang="0"/>
            </a:gradFill>
          </p:spPr>
        </p:sp>
        <p:sp>
          <p:nvSpPr>
            <p:cNvPr id="16" name="TextBox 16"/>
            <p:cNvSpPr txBox="1"/>
            <p:nvPr/>
          </p:nvSpPr>
          <p:spPr>
            <a:xfrm>
              <a:off x="0" y="-38100"/>
              <a:ext cx="2407295" cy="261414"/>
            </a:xfrm>
            <a:prstGeom prst="rect">
              <a:avLst/>
            </a:prstGeom>
          </p:spPr>
          <p:txBody>
            <a:bodyPr lIns="50800" tIns="50800" rIns="50800" bIns="50800" rtlCol="0" anchor="ctr"/>
            <a:lstStyle/>
            <a:p>
              <a:pPr algn="ctr">
                <a:lnSpc>
                  <a:spcPts val="2659"/>
                </a:lnSpc>
                <a:spcBef>
                  <a:spcPct val="0"/>
                </a:spcBef>
              </a:pPr>
              <a:endParaRPr/>
            </a:p>
          </p:txBody>
        </p:sp>
      </p:grpSp>
      <p:sp>
        <p:nvSpPr>
          <p:cNvPr id="17" name="TextBox 17"/>
          <p:cNvSpPr txBox="1"/>
          <p:nvPr/>
        </p:nvSpPr>
        <p:spPr>
          <a:xfrm>
            <a:off x="5158081" y="2144160"/>
            <a:ext cx="8976022" cy="890467"/>
          </a:xfrm>
          <a:prstGeom prst="rect">
            <a:avLst/>
          </a:prstGeom>
        </p:spPr>
        <p:txBody>
          <a:bodyPr lIns="0" tIns="0" rIns="0" bIns="0" rtlCol="0" anchor="t">
            <a:spAutoFit/>
          </a:bodyPr>
          <a:lstStyle/>
          <a:p>
            <a:pPr algn="ctr">
              <a:lnSpc>
                <a:spcPts val="7094"/>
              </a:lnSpc>
            </a:pPr>
            <a:r>
              <a:rPr lang="en-US" sz="5067" spc="55">
                <a:solidFill>
                  <a:srgbClr val="FFFFFF"/>
                </a:solidFill>
                <a:latin typeface="Times New Roman"/>
                <a:ea typeface="Times New Roman"/>
                <a:cs typeface="Times New Roman"/>
                <a:sym typeface="Times New Roman"/>
              </a:rPr>
              <a:t>Mục tiêu và phạm vi nghiên cứu</a:t>
            </a:r>
          </a:p>
        </p:txBody>
      </p:sp>
      <p:grpSp>
        <p:nvGrpSpPr>
          <p:cNvPr id="18" name="Group 18"/>
          <p:cNvGrpSpPr/>
          <p:nvPr/>
        </p:nvGrpSpPr>
        <p:grpSpPr>
          <a:xfrm>
            <a:off x="6732837" y="3348952"/>
            <a:ext cx="5530531" cy="929728"/>
            <a:chOff x="0" y="0"/>
            <a:chExt cx="1456601" cy="244867"/>
          </a:xfrm>
        </p:grpSpPr>
        <p:sp>
          <p:nvSpPr>
            <p:cNvPr id="19" name="Freeform 19"/>
            <p:cNvSpPr/>
            <p:nvPr/>
          </p:nvSpPr>
          <p:spPr>
            <a:xfrm>
              <a:off x="0" y="0"/>
              <a:ext cx="1456601" cy="244867"/>
            </a:xfrm>
            <a:custGeom>
              <a:avLst/>
              <a:gdLst/>
              <a:ahLst/>
              <a:cxnLst/>
              <a:rect l="l" t="t" r="r" b="b"/>
              <a:pathLst>
                <a:path w="1456601" h="244867">
                  <a:moveTo>
                    <a:pt x="70867" y="0"/>
                  </a:moveTo>
                  <a:lnTo>
                    <a:pt x="1385733" y="0"/>
                  </a:lnTo>
                  <a:cubicBezTo>
                    <a:pt x="1404529" y="0"/>
                    <a:pt x="1422554" y="7466"/>
                    <a:pt x="1435844" y="20757"/>
                  </a:cubicBezTo>
                  <a:cubicBezTo>
                    <a:pt x="1449134" y="34047"/>
                    <a:pt x="1456601" y="52072"/>
                    <a:pt x="1456601" y="70867"/>
                  </a:cubicBezTo>
                  <a:lnTo>
                    <a:pt x="1456601" y="173999"/>
                  </a:lnTo>
                  <a:cubicBezTo>
                    <a:pt x="1456601" y="213138"/>
                    <a:pt x="1424872" y="244867"/>
                    <a:pt x="1385733" y="244867"/>
                  </a:cubicBezTo>
                  <a:lnTo>
                    <a:pt x="70867" y="244867"/>
                  </a:lnTo>
                  <a:cubicBezTo>
                    <a:pt x="52072" y="244867"/>
                    <a:pt x="34047" y="237400"/>
                    <a:pt x="20757" y="224110"/>
                  </a:cubicBezTo>
                  <a:cubicBezTo>
                    <a:pt x="7466" y="210820"/>
                    <a:pt x="0" y="192794"/>
                    <a:pt x="0" y="173999"/>
                  </a:cubicBezTo>
                  <a:lnTo>
                    <a:pt x="0" y="70867"/>
                  </a:lnTo>
                  <a:cubicBezTo>
                    <a:pt x="0" y="52072"/>
                    <a:pt x="7466" y="34047"/>
                    <a:pt x="20757" y="20757"/>
                  </a:cubicBezTo>
                  <a:cubicBezTo>
                    <a:pt x="34047" y="7466"/>
                    <a:pt x="52072" y="0"/>
                    <a:pt x="70867" y="0"/>
                  </a:cubicBezTo>
                  <a:close/>
                </a:path>
              </a:pathLst>
            </a:custGeom>
            <a:gradFill rotWithShape="1">
              <a:gsLst>
                <a:gs pos="0">
                  <a:srgbClr val="2D8BBA">
                    <a:alpha val="100000"/>
                  </a:srgbClr>
                </a:gs>
                <a:gs pos="100000">
                  <a:srgbClr val="192385">
                    <a:alpha val="100000"/>
                  </a:srgbClr>
                </a:gs>
              </a:gsLst>
              <a:lin ang="0"/>
            </a:gradFill>
          </p:spPr>
        </p:sp>
        <p:sp>
          <p:nvSpPr>
            <p:cNvPr id="20" name="TextBox 20"/>
            <p:cNvSpPr txBox="1"/>
            <p:nvPr/>
          </p:nvSpPr>
          <p:spPr>
            <a:xfrm>
              <a:off x="0" y="-38100"/>
              <a:ext cx="1456601" cy="282967"/>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4095175" y="3306670"/>
            <a:ext cx="10632583" cy="890467"/>
          </a:xfrm>
          <a:prstGeom prst="rect">
            <a:avLst/>
          </a:prstGeom>
        </p:spPr>
        <p:txBody>
          <a:bodyPr lIns="0" tIns="0" rIns="0" bIns="0" rtlCol="0" anchor="t">
            <a:spAutoFit/>
          </a:bodyPr>
          <a:lstStyle/>
          <a:p>
            <a:pPr algn="ctr">
              <a:lnSpc>
                <a:spcPts val="7094"/>
              </a:lnSpc>
            </a:pPr>
            <a:r>
              <a:rPr lang="en-US" sz="5067" spc="55">
                <a:solidFill>
                  <a:srgbClr val="FFFFFF"/>
                </a:solidFill>
                <a:latin typeface="Times New Roman"/>
                <a:ea typeface="Times New Roman"/>
                <a:cs typeface="Times New Roman"/>
                <a:sym typeface="Times New Roman"/>
              </a:rPr>
              <a:t>Công nghệ sử dụng</a:t>
            </a:r>
          </a:p>
        </p:txBody>
      </p:sp>
      <p:grpSp>
        <p:nvGrpSpPr>
          <p:cNvPr id="22" name="Group 22"/>
          <p:cNvGrpSpPr/>
          <p:nvPr/>
        </p:nvGrpSpPr>
        <p:grpSpPr>
          <a:xfrm>
            <a:off x="5158081" y="4488230"/>
            <a:ext cx="8352820" cy="996250"/>
            <a:chOff x="0" y="0"/>
            <a:chExt cx="2199920" cy="262387"/>
          </a:xfrm>
        </p:grpSpPr>
        <p:sp>
          <p:nvSpPr>
            <p:cNvPr id="23" name="Freeform 23"/>
            <p:cNvSpPr/>
            <p:nvPr/>
          </p:nvSpPr>
          <p:spPr>
            <a:xfrm>
              <a:off x="0" y="0"/>
              <a:ext cx="2199920" cy="262387"/>
            </a:xfrm>
            <a:custGeom>
              <a:avLst/>
              <a:gdLst/>
              <a:ahLst/>
              <a:cxnLst/>
              <a:rect l="l" t="t" r="r" b="b"/>
              <a:pathLst>
                <a:path w="2199920" h="262387">
                  <a:moveTo>
                    <a:pt x="46922" y="0"/>
                  </a:moveTo>
                  <a:lnTo>
                    <a:pt x="2152997" y="0"/>
                  </a:lnTo>
                  <a:cubicBezTo>
                    <a:pt x="2178912" y="0"/>
                    <a:pt x="2199920" y="21008"/>
                    <a:pt x="2199920" y="46922"/>
                  </a:cubicBezTo>
                  <a:lnTo>
                    <a:pt x="2199920" y="215464"/>
                  </a:lnTo>
                  <a:cubicBezTo>
                    <a:pt x="2199920" y="241379"/>
                    <a:pt x="2178912" y="262387"/>
                    <a:pt x="2152997" y="262387"/>
                  </a:cubicBezTo>
                  <a:lnTo>
                    <a:pt x="46922" y="262387"/>
                  </a:lnTo>
                  <a:cubicBezTo>
                    <a:pt x="21008" y="262387"/>
                    <a:pt x="0" y="241379"/>
                    <a:pt x="0" y="215464"/>
                  </a:cubicBezTo>
                  <a:lnTo>
                    <a:pt x="0" y="46922"/>
                  </a:lnTo>
                  <a:cubicBezTo>
                    <a:pt x="0" y="21008"/>
                    <a:pt x="21008" y="0"/>
                    <a:pt x="46922" y="0"/>
                  </a:cubicBezTo>
                  <a:close/>
                </a:path>
              </a:pathLst>
            </a:custGeom>
            <a:gradFill rotWithShape="1">
              <a:gsLst>
                <a:gs pos="0">
                  <a:srgbClr val="2D8BBA">
                    <a:alpha val="100000"/>
                  </a:srgbClr>
                </a:gs>
                <a:gs pos="100000">
                  <a:srgbClr val="192385">
                    <a:alpha val="100000"/>
                  </a:srgbClr>
                </a:gs>
              </a:gsLst>
              <a:lin ang="0"/>
            </a:gradFill>
          </p:spPr>
        </p:sp>
        <p:sp>
          <p:nvSpPr>
            <p:cNvPr id="24" name="TextBox 24"/>
            <p:cNvSpPr txBox="1"/>
            <p:nvPr/>
          </p:nvSpPr>
          <p:spPr>
            <a:xfrm>
              <a:off x="0" y="-38100"/>
              <a:ext cx="2199920" cy="300487"/>
            </a:xfrm>
            <a:prstGeom prst="rect">
              <a:avLst/>
            </a:prstGeom>
          </p:spPr>
          <p:txBody>
            <a:bodyPr lIns="50800" tIns="50800" rIns="50800" bIns="50800" rtlCol="0" anchor="ctr"/>
            <a:lstStyle/>
            <a:p>
              <a:pPr algn="ctr">
                <a:lnSpc>
                  <a:spcPts val="2659"/>
                </a:lnSpc>
                <a:spcBef>
                  <a:spcPct val="0"/>
                </a:spcBef>
              </a:pPr>
              <a:endParaRPr/>
            </a:p>
          </p:txBody>
        </p:sp>
      </p:grpSp>
      <p:sp>
        <p:nvSpPr>
          <p:cNvPr id="25" name="TextBox 25"/>
          <p:cNvSpPr txBox="1"/>
          <p:nvPr/>
        </p:nvSpPr>
        <p:spPr>
          <a:xfrm>
            <a:off x="3972467" y="4526330"/>
            <a:ext cx="10632583" cy="890467"/>
          </a:xfrm>
          <a:prstGeom prst="rect">
            <a:avLst/>
          </a:prstGeom>
        </p:spPr>
        <p:txBody>
          <a:bodyPr lIns="0" tIns="0" rIns="0" bIns="0" rtlCol="0" anchor="t">
            <a:spAutoFit/>
          </a:bodyPr>
          <a:lstStyle/>
          <a:p>
            <a:pPr algn="ctr">
              <a:lnSpc>
                <a:spcPts val="7094"/>
              </a:lnSpc>
            </a:pPr>
            <a:r>
              <a:rPr lang="en-US" sz="5067" spc="55">
                <a:solidFill>
                  <a:srgbClr val="FFFFFF"/>
                </a:solidFill>
                <a:latin typeface="Times New Roman"/>
                <a:ea typeface="Times New Roman"/>
                <a:cs typeface="Times New Roman"/>
                <a:sym typeface="Times New Roman"/>
              </a:rPr>
              <a:t>Phân tích và thiết kế hệ thống</a:t>
            </a:r>
          </a:p>
        </p:txBody>
      </p:sp>
      <p:grpSp>
        <p:nvGrpSpPr>
          <p:cNvPr id="26" name="Group 26"/>
          <p:cNvGrpSpPr/>
          <p:nvPr/>
        </p:nvGrpSpPr>
        <p:grpSpPr>
          <a:xfrm>
            <a:off x="6732837" y="5694030"/>
            <a:ext cx="5530531" cy="950725"/>
            <a:chOff x="0" y="0"/>
            <a:chExt cx="1456601" cy="250397"/>
          </a:xfrm>
        </p:grpSpPr>
        <p:sp>
          <p:nvSpPr>
            <p:cNvPr id="27" name="Freeform 27"/>
            <p:cNvSpPr/>
            <p:nvPr/>
          </p:nvSpPr>
          <p:spPr>
            <a:xfrm>
              <a:off x="0" y="0"/>
              <a:ext cx="1456601" cy="250397"/>
            </a:xfrm>
            <a:custGeom>
              <a:avLst/>
              <a:gdLst/>
              <a:ahLst/>
              <a:cxnLst/>
              <a:rect l="l" t="t" r="r" b="b"/>
              <a:pathLst>
                <a:path w="1456601" h="250397">
                  <a:moveTo>
                    <a:pt x="70867" y="0"/>
                  </a:moveTo>
                  <a:lnTo>
                    <a:pt x="1385733" y="0"/>
                  </a:lnTo>
                  <a:cubicBezTo>
                    <a:pt x="1404529" y="0"/>
                    <a:pt x="1422554" y="7466"/>
                    <a:pt x="1435844" y="20757"/>
                  </a:cubicBezTo>
                  <a:cubicBezTo>
                    <a:pt x="1449134" y="34047"/>
                    <a:pt x="1456601" y="52072"/>
                    <a:pt x="1456601" y="70867"/>
                  </a:cubicBezTo>
                  <a:lnTo>
                    <a:pt x="1456601" y="179529"/>
                  </a:lnTo>
                  <a:cubicBezTo>
                    <a:pt x="1456601" y="218668"/>
                    <a:pt x="1424872" y="250397"/>
                    <a:pt x="1385733" y="250397"/>
                  </a:cubicBezTo>
                  <a:lnTo>
                    <a:pt x="70867" y="250397"/>
                  </a:lnTo>
                  <a:cubicBezTo>
                    <a:pt x="52072" y="250397"/>
                    <a:pt x="34047" y="242930"/>
                    <a:pt x="20757" y="229640"/>
                  </a:cubicBezTo>
                  <a:cubicBezTo>
                    <a:pt x="7466" y="216350"/>
                    <a:pt x="0" y="198325"/>
                    <a:pt x="0" y="179529"/>
                  </a:cubicBezTo>
                  <a:lnTo>
                    <a:pt x="0" y="70867"/>
                  </a:lnTo>
                  <a:cubicBezTo>
                    <a:pt x="0" y="52072"/>
                    <a:pt x="7466" y="34047"/>
                    <a:pt x="20757" y="20757"/>
                  </a:cubicBezTo>
                  <a:cubicBezTo>
                    <a:pt x="34047" y="7466"/>
                    <a:pt x="52072" y="0"/>
                    <a:pt x="70867" y="0"/>
                  </a:cubicBezTo>
                  <a:close/>
                </a:path>
              </a:pathLst>
            </a:custGeom>
            <a:gradFill rotWithShape="1">
              <a:gsLst>
                <a:gs pos="0">
                  <a:srgbClr val="2D8BBA">
                    <a:alpha val="100000"/>
                  </a:srgbClr>
                </a:gs>
                <a:gs pos="100000">
                  <a:srgbClr val="192385">
                    <a:alpha val="100000"/>
                  </a:srgbClr>
                </a:gs>
              </a:gsLst>
              <a:lin ang="0"/>
            </a:gradFill>
          </p:spPr>
        </p:sp>
        <p:sp>
          <p:nvSpPr>
            <p:cNvPr id="28" name="TextBox 28"/>
            <p:cNvSpPr txBox="1"/>
            <p:nvPr/>
          </p:nvSpPr>
          <p:spPr>
            <a:xfrm>
              <a:off x="0" y="-38100"/>
              <a:ext cx="1456601" cy="288497"/>
            </a:xfrm>
            <a:prstGeom prst="rect">
              <a:avLst/>
            </a:prstGeom>
          </p:spPr>
          <p:txBody>
            <a:bodyPr lIns="50800" tIns="50800" rIns="50800" bIns="50800" rtlCol="0" anchor="ctr"/>
            <a:lstStyle/>
            <a:p>
              <a:pPr algn="ctr">
                <a:lnSpc>
                  <a:spcPts val="2659"/>
                </a:lnSpc>
                <a:spcBef>
                  <a:spcPct val="0"/>
                </a:spcBef>
              </a:pPr>
              <a:endParaRPr/>
            </a:p>
          </p:txBody>
        </p:sp>
      </p:grpSp>
      <p:sp>
        <p:nvSpPr>
          <p:cNvPr id="29" name="TextBox 29"/>
          <p:cNvSpPr txBox="1"/>
          <p:nvPr/>
        </p:nvSpPr>
        <p:spPr>
          <a:xfrm>
            <a:off x="4181811" y="5684505"/>
            <a:ext cx="10632583" cy="890467"/>
          </a:xfrm>
          <a:prstGeom prst="rect">
            <a:avLst/>
          </a:prstGeom>
        </p:spPr>
        <p:txBody>
          <a:bodyPr lIns="0" tIns="0" rIns="0" bIns="0" rtlCol="0" anchor="t">
            <a:spAutoFit/>
          </a:bodyPr>
          <a:lstStyle/>
          <a:p>
            <a:pPr algn="ctr">
              <a:lnSpc>
                <a:spcPts val="7094"/>
              </a:lnSpc>
            </a:pPr>
            <a:r>
              <a:rPr lang="en-US" sz="5067" spc="55">
                <a:solidFill>
                  <a:srgbClr val="FFFFFF"/>
                </a:solidFill>
                <a:latin typeface="Times New Roman"/>
                <a:ea typeface="Times New Roman"/>
                <a:cs typeface="Times New Roman"/>
                <a:sym typeface="Times New Roman"/>
              </a:rPr>
              <a:t>Kết quả đạt được</a:t>
            </a:r>
          </a:p>
        </p:txBody>
      </p:sp>
      <p:grpSp>
        <p:nvGrpSpPr>
          <p:cNvPr id="30" name="Group 30"/>
          <p:cNvGrpSpPr/>
          <p:nvPr/>
        </p:nvGrpSpPr>
        <p:grpSpPr>
          <a:xfrm>
            <a:off x="6512702" y="6854306"/>
            <a:ext cx="5949784" cy="996250"/>
            <a:chOff x="0" y="0"/>
            <a:chExt cx="1567021" cy="262387"/>
          </a:xfrm>
        </p:grpSpPr>
        <p:sp>
          <p:nvSpPr>
            <p:cNvPr id="31" name="Freeform 31"/>
            <p:cNvSpPr/>
            <p:nvPr/>
          </p:nvSpPr>
          <p:spPr>
            <a:xfrm>
              <a:off x="0" y="0"/>
              <a:ext cx="1567021" cy="262387"/>
            </a:xfrm>
            <a:custGeom>
              <a:avLst/>
              <a:gdLst/>
              <a:ahLst/>
              <a:cxnLst/>
              <a:rect l="l" t="t" r="r" b="b"/>
              <a:pathLst>
                <a:path w="1567021" h="262387">
                  <a:moveTo>
                    <a:pt x="65874" y="0"/>
                  </a:moveTo>
                  <a:lnTo>
                    <a:pt x="1501148" y="0"/>
                  </a:lnTo>
                  <a:cubicBezTo>
                    <a:pt x="1518618" y="0"/>
                    <a:pt x="1535374" y="6940"/>
                    <a:pt x="1547727" y="19294"/>
                  </a:cubicBezTo>
                  <a:cubicBezTo>
                    <a:pt x="1560081" y="31648"/>
                    <a:pt x="1567021" y="48403"/>
                    <a:pt x="1567021" y="65874"/>
                  </a:cubicBezTo>
                  <a:lnTo>
                    <a:pt x="1567021" y="196513"/>
                  </a:lnTo>
                  <a:cubicBezTo>
                    <a:pt x="1567021" y="213984"/>
                    <a:pt x="1560081" y="230739"/>
                    <a:pt x="1547727" y="243093"/>
                  </a:cubicBezTo>
                  <a:cubicBezTo>
                    <a:pt x="1535374" y="255447"/>
                    <a:pt x="1518618" y="262387"/>
                    <a:pt x="1501148" y="262387"/>
                  </a:cubicBezTo>
                  <a:lnTo>
                    <a:pt x="65874" y="262387"/>
                  </a:lnTo>
                  <a:cubicBezTo>
                    <a:pt x="48403" y="262387"/>
                    <a:pt x="31648" y="255447"/>
                    <a:pt x="19294" y="243093"/>
                  </a:cubicBezTo>
                  <a:cubicBezTo>
                    <a:pt x="6940" y="230739"/>
                    <a:pt x="0" y="213984"/>
                    <a:pt x="0" y="196513"/>
                  </a:cubicBezTo>
                  <a:lnTo>
                    <a:pt x="0" y="65874"/>
                  </a:lnTo>
                  <a:cubicBezTo>
                    <a:pt x="0" y="48403"/>
                    <a:pt x="6940" y="31648"/>
                    <a:pt x="19294" y="19294"/>
                  </a:cubicBezTo>
                  <a:cubicBezTo>
                    <a:pt x="31648" y="6940"/>
                    <a:pt x="48403" y="0"/>
                    <a:pt x="65874" y="0"/>
                  </a:cubicBezTo>
                  <a:close/>
                </a:path>
              </a:pathLst>
            </a:custGeom>
            <a:gradFill rotWithShape="1">
              <a:gsLst>
                <a:gs pos="0">
                  <a:srgbClr val="2D8BBA">
                    <a:alpha val="100000"/>
                  </a:srgbClr>
                </a:gs>
                <a:gs pos="100000">
                  <a:srgbClr val="192385">
                    <a:alpha val="100000"/>
                  </a:srgbClr>
                </a:gs>
              </a:gsLst>
              <a:lin ang="0"/>
            </a:gradFill>
          </p:spPr>
        </p:sp>
        <p:sp>
          <p:nvSpPr>
            <p:cNvPr id="32" name="TextBox 32"/>
            <p:cNvSpPr txBox="1"/>
            <p:nvPr/>
          </p:nvSpPr>
          <p:spPr>
            <a:xfrm>
              <a:off x="0" y="-38100"/>
              <a:ext cx="1567021" cy="300487"/>
            </a:xfrm>
            <a:prstGeom prst="rect">
              <a:avLst/>
            </a:prstGeom>
          </p:spPr>
          <p:txBody>
            <a:bodyPr lIns="50800" tIns="50800" rIns="50800" bIns="50800" rtlCol="0" anchor="ctr"/>
            <a:lstStyle/>
            <a:p>
              <a:pPr algn="ctr">
                <a:lnSpc>
                  <a:spcPts val="2659"/>
                </a:lnSpc>
                <a:spcBef>
                  <a:spcPct val="0"/>
                </a:spcBef>
              </a:pPr>
              <a:endParaRPr/>
            </a:p>
          </p:txBody>
        </p:sp>
      </p:grpSp>
      <p:sp>
        <p:nvSpPr>
          <p:cNvPr id="33" name="TextBox 33"/>
          <p:cNvSpPr txBox="1"/>
          <p:nvPr/>
        </p:nvSpPr>
        <p:spPr>
          <a:xfrm>
            <a:off x="5164276" y="6835256"/>
            <a:ext cx="8667653" cy="890467"/>
          </a:xfrm>
          <a:prstGeom prst="rect">
            <a:avLst/>
          </a:prstGeom>
        </p:spPr>
        <p:txBody>
          <a:bodyPr lIns="0" tIns="0" rIns="0" bIns="0" rtlCol="0" anchor="t">
            <a:spAutoFit/>
          </a:bodyPr>
          <a:lstStyle/>
          <a:p>
            <a:pPr algn="ctr">
              <a:lnSpc>
                <a:spcPts val="7094"/>
              </a:lnSpc>
            </a:pPr>
            <a:r>
              <a:rPr lang="en-US" sz="5067" spc="55">
                <a:solidFill>
                  <a:srgbClr val="FFFFFF"/>
                </a:solidFill>
                <a:latin typeface="Times New Roman"/>
                <a:ea typeface="Times New Roman"/>
                <a:cs typeface="Times New Roman"/>
                <a:sym typeface="Times New Roman"/>
              </a:rPr>
              <a:t>Ưu điểm và hạn chế</a:t>
            </a:r>
          </a:p>
        </p:txBody>
      </p:sp>
      <p:grpSp>
        <p:nvGrpSpPr>
          <p:cNvPr id="34" name="Group 34"/>
          <p:cNvGrpSpPr/>
          <p:nvPr/>
        </p:nvGrpSpPr>
        <p:grpSpPr>
          <a:xfrm>
            <a:off x="5536432" y="8060106"/>
            <a:ext cx="8056275" cy="990063"/>
            <a:chOff x="0" y="0"/>
            <a:chExt cx="2121817" cy="260757"/>
          </a:xfrm>
        </p:grpSpPr>
        <p:sp>
          <p:nvSpPr>
            <p:cNvPr id="35" name="Freeform 35"/>
            <p:cNvSpPr/>
            <p:nvPr/>
          </p:nvSpPr>
          <p:spPr>
            <a:xfrm>
              <a:off x="0" y="0"/>
              <a:ext cx="2121817" cy="260757"/>
            </a:xfrm>
            <a:custGeom>
              <a:avLst/>
              <a:gdLst/>
              <a:ahLst/>
              <a:cxnLst/>
              <a:rect l="l" t="t" r="r" b="b"/>
              <a:pathLst>
                <a:path w="2121817" h="260757">
                  <a:moveTo>
                    <a:pt x="48650" y="0"/>
                  </a:moveTo>
                  <a:lnTo>
                    <a:pt x="2073168" y="0"/>
                  </a:lnTo>
                  <a:cubicBezTo>
                    <a:pt x="2086071" y="0"/>
                    <a:pt x="2098445" y="5126"/>
                    <a:pt x="2107568" y="14249"/>
                  </a:cubicBezTo>
                  <a:cubicBezTo>
                    <a:pt x="2116692" y="23373"/>
                    <a:pt x="2121817" y="35747"/>
                    <a:pt x="2121817" y="48650"/>
                  </a:cubicBezTo>
                  <a:lnTo>
                    <a:pt x="2121817" y="212108"/>
                  </a:lnTo>
                  <a:cubicBezTo>
                    <a:pt x="2121817" y="238976"/>
                    <a:pt x="2100036" y="260757"/>
                    <a:pt x="2073168" y="260757"/>
                  </a:cubicBezTo>
                  <a:lnTo>
                    <a:pt x="48650" y="260757"/>
                  </a:lnTo>
                  <a:cubicBezTo>
                    <a:pt x="35747" y="260757"/>
                    <a:pt x="23373" y="255632"/>
                    <a:pt x="14249" y="246508"/>
                  </a:cubicBezTo>
                  <a:cubicBezTo>
                    <a:pt x="5126" y="237384"/>
                    <a:pt x="0" y="225010"/>
                    <a:pt x="0" y="212108"/>
                  </a:cubicBezTo>
                  <a:lnTo>
                    <a:pt x="0" y="48650"/>
                  </a:lnTo>
                  <a:cubicBezTo>
                    <a:pt x="0" y="35747"/>
                    <a:pt x="5126" y="23373"/>
                    <a:pt x="14249" y="14249"/>
                  </a:cubicBezTo>
                  <a:cubicBezTo>
                    <a:pt x="23373" y="5126"/>
                    <a:pt x="35747" y="0"/>
                    <a:pt x="48650" y="0"/>
                  </a:cubicBezTo>
                  <a:close/>
                </a:path>
              </a:pathLst>
            </a:custGeom>
            <a:gradFill rotWithShape="1">
              <a:gsLst>
                <a:gs pos="0">
                  <a:srgbClr val="2D8BBA">
                    <a:alpha val="100000"/>
                  </a:srgbClr>
                </a:gs>
                <a:gs pos="100000">
                  <a:srgbClr val="192385">
                    <a:alpha val="100000"/>
                  </a:srgbClr>
                </a:gs>
              </a:gsLst>
              <a:lin ang="0"/>
            </a:gradFill>
          </p:spPr>
        </p:sp>
        <p:sp>
          <p:nvSpPr>
            <p:cNvPr id="36" name="TextBox 36"/>
            <p:cNvSpPr txBox="1"/>
            <p:nvPr/>
          </p:nvSpPr>
          <p:spPr>
            <a:xfrm>
              <a:off x="0" y="-38100"/>
              <a:ext cx="2121817" cy="298857"/>
            </a:xfrm>
            <a:prstGeom prst="rect">
              <a:avLst/>
            </a:prstGeom>
          </p:spPr>
          <p:txBody>
            <a:bodyPr lIns="50800" tIns="50800" rIns="50800" bIns="50800" rtlCol="0" anchor="ctr"/>
            <a:lstStyle/>
            <a:p>
              <a:pPr algn="ctr">
                <a:lnSpc>
                  <a:spcPts val="2659"/>
                </a:lnSpc>
                <a:spcBef>
                  <a:spcPct val="0"/>
                </a:spcBef>
              </a:pPr>
              <a:endParaRPr/>
            </a:p>
          </p:txBody>
        </p:sp>
      </p:grpSp>
      <p:sp>
        <p:nvSpPr>
          <p:cNvPr id="37" name="TextBox 37"/>
          <p:cNvSpPr txBox="1"/>
          <p:nvPr/>
        </p:nvSpPr>
        <p:spPr>
          <a:xfrm>
            <a:off x="4243165" y="8098206"/>
            <a:ext cx="10632583" cy="890467"/>
          </a:xfrm>
          <a:prstGeom prst="rect">
            <a:avLst/>
          </a:prstGeom>
        </p:spPr>
        <p:txBody>
          <a:bodyPr lIns="0" tIns="0" rIns="0" bIns="0" rtlCol="0" anchor="t">
            <a:spAutoFit/>
          </a:bodyPr>
          <a:lstStyle/>
          <a:p>
            <a:pPr algn="ctr">
              <a:lnSpc>
                <a:spcPts val="7094"/>
              </a:lnSpc>
            </a:pPr>
            <a:r>
              <a:rPr lang="en-US" sz="5067" spc="55">
                <a:solidFill>
                  <a:srgbClr val="FFFFFF"/>
                </a:solidFill>
                <a:latin typeface="Times New Roman"/>
                <a:ea typeface="Times New Roman"/>
                <a:cs typeface="Times New Roman"/>
                <a:sym typeface="Times New Roman"/>
              </a:rPr>
              <a:t>Hướng phát triển và kết luận</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649432" y="2932715"/>
            <a:ext cx="14273448" cy="4959438"/>
            <a:chOff x="0" y="0"/>
            <a:chExt cx="3759262" cy="1306189"/>
          </a:xfrm>
        </p:grpSpPr>
        <p:sp>
          <p:nvSpPr>
            <p:cNvPr id="3" name="Freeform 3"/>
            <p:cNvSpPr/>
            <p:nvPr/>
          </p:nvSpPr>
          <p:spPr>
            <a:xfrm>
              <a:off x="0" y="0"/>
              <a:ext cx="3759262" cy="1306189"/>
            </a:xfrm>
            <a:custGeom>
              <a:avLst/>
              <a:gdLst/>
              <a:ahLst/>
              <a:cxnLst/>
              <a:rect l="l" t="t" r="r" b="b"/>
              <a:pathLst>
                <a:path w="3759262" h="1306189">
                  <a:moveTo>
                    <a:pt x="27459" y="0"/>
                  </a:moveTo>
                  <a:lnTo>
                    <a:pt x="3731803" y="0"/>
                  </a:lnTo>
                  <a:cubicBezTo>
                    <a:pt x="3746968" y="0"/>
                    <a:pt x="3759262" y="12294"/>
                    <a:pt x="3759262" y="27459"/>
                  </a:cubicBezTo>
                  <a:lnTo>
                    <a:pt x="3759262" y="1278730"/>
                  </a:lnTo>
                  <a:cubicBezTo>
                    <a:pt x="3759262" y="1286013"/>
                    <a:pt x="3756369" y="1292997"/>
                    <a:pt x="3751219" y="1298147"/>
                  </a:cubicBezTo>
                  <a:cubicBezTo>
                    <a:pt x="3746070" y="1303296"/>
                    <a:pt x="3739086" y="1306189"/>
                    <a:pt x="3731803" y="1306189"/>
                  </a:cubicBezTo>
                  <a:lnTo>
                    <a:pt x="27459" y="1306189"/>
                  </a:lnTo>
                  <a:cubicBezTo>
                    <a:pt x="12294" y="1306189"/>
                    <a:pt x="0" y="1293896"/>
                    <a:pt x="0" y="1278730"/>
                  </a:cubicBezTo>
                  <a:lnTo>
                    <a:pt x="0" y="27459"/>
                  </a:lnTo>
                  <a:cubicBezTo>
                    <a:pt x="0" y="12294"/>
                    <a:pt x="12294" y="0"/>
                    <a:pt x="27459" y="0"/>
                  </a:cubicBezTo>
                  <a:close/>
                </a:path>
              </a:pathLst>
            </a:custGeom>
            <a:gradFill rotWithShape="1">
              <a:gsLst>
                <a:gs pos="0">
                  <a:srgbClr val="192385">
                    <a:alpha val="100000"/>
                  </a:srgbClr>
                </a:gs>
                <a:gs pos="100000">
                  <a:srgbClr val="2D8BBA">
                    <a:alpha val="100000"/>
                  </a:srgbClr>
                </a:gs>
              </a:gsLst>
              <a:lin ang="5400000"/>
            </a:gradFill>
          </p:spPr>
        </p:sp>
        <p:sp>
          <p:nvSpPr>
            <p:cNvPr id="4" name="TextBox 4"/>
            <p:cNvSpPr txBox="1"/>
            <p:nvPr/>
          </p:nvSpPr>
          <p:spPr>
            <a:xfrm>
              <a:off x="0" y="-38100"/>
              <a:ext cx="3759262" cy="1344289"/>
            </a:xfrm>
            <a:prstGeom prst="rect">
              <a:avLst/>
            </a:prstGeom>
          </p:spPr>
          <p:txBody>
            <a:bodyPr lIns="50800" tIns="50800" rIns="50800" bIns="50800" rtlCol="0" anchor="ctr"/>
            <a:lstStyle/>
            <a:p>
              <a:pPr algn="ctr">
                <a:lnSpc>
                  <a:spcPts val="2659"/>
                </a:lnSpc>
                <a:spcBef>
                  <a:spcPct val="0"/>
                </a:spcBef>
              </a:pPr>
              <a:endParaRPr/>
            </a:p>
          </p:txBody>
        </p:sp>
      </p:grpSp>
      <p:sp>
        <p:nvSpPr>
          <p:cNvPr id="5" name="Freeform 5"/>
          <p:cNvSpPr/>
          <p:nvPr/>
        </p:nvSpPr>
        <p:spPr>
          <a:xfrm>
            <a:off x="15180551" y="5061828"/>
            <a:ext cx="2834656" cy="5225172"/>
          </a:xfrm>
          <a:custGeom>
            <a:avLst/>
            <a:gdLst/>
            <a:ahLst/>
            <a:cxnLst/>
            <a:rect l="l" t="t" r="r" b="b"/>
            <a:pathLst>
              <a:path w="2834656" h="5225172">
                <a:moveTo>
                  <a:pt x="0" y="0"/>
                </a:moveTo>
                <a:lnTo>
                  <a:pt x="2834656" y="0"/>
                </a:lnTo>
                <a:lnTo>
                  <a:pt x="2834656" y="5225172"/>
                </a:lnTo>
                <a:lnTo>
                  <a:pt x="0" y="5225172"/>
                </a:lnTo>
                <a:lnTo>
                  <a:pt x="0" y="0"/>
                </a:lnTo>
                <a:close/>
              </a:path>
            </a:pathLst>
          </a:custGeom>
          <a:blipFill>
            <a:blip r:embed="rId2"/>
            <a:stretch>
              <a:fillRect/>
            </a:stretch>
          </a:blipFill>
        </p:spPr>
      </p:sp>
      <p:sp>
        <p:nvSpPr>
          <p:cNvPr id="6" name="Freeform 6"/>
          <p:cNvSpPr/>
          <p:nvPr/>
        </p:nvSpPr>
        <p:spPr>
          <a:xfrm>
            <a:off x="-1853920" y="-1182085"/>
            <a:ext cx="4062430" cy="4114800"/>
          </a:xfrm>
          <a:custGeom>
            <a:avLst/>
            <a:gdLst/>
            <a:ahLst/>
            <a:cxnLst/>
            <a:rect l="l" t="t" r="r" b="b"/>
            <a:pathLst>
              <a:path w="4062430" h="4114800">
                <a:moveTo>
                  <a:pt x="0" y="0"/>
                </a:moveTo>
                <a:lnTo>
                  <a:pt x="4062430" y="0"/>
                </a:lnTo>
                <a:lnTo>
                  <a:pt x="406243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7" name="Freeform 7"/>
          <p:cNvSpPr/>
          <p:nvPr/>
        </p:nvSpPr>
        <p:spPr>
          <a:xfrm>
            <a:off x="-828710" y="8229600"/>
            <a:ext cx="4581255" cy="4114800"/>
          </a:xfrm>
          <a:custGeom>
            <a:avLst/>
            <a:gdLst/>
            <a:ahLst/>
            <a:cxnLst/>
            <a:rect l="l" t="t" r="r" b="b"/>
            <a:pathLst>
              <a:path w="4581255" h="4114800">
                <a:moveTo>
                  <a:pt x="0" y="0"/>
                </a:moveTo>
                <a:lnTo>
                  <a:pt x="4581255" y="0"/>
                </a:lnTo>
                <a:lnTo>
                  <a:pt x="4581255"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grpSp>
        <p:nvGrpSpPr>
          <p:cNvPr id="8" name="Group 8"/>
          <p:cNvGrpSpPr/>
          <p:nvPr/>
        </p:nvGrpSpPr>
        <p:grpSpPr>
          <a:xfrm>
            <a:off x="2873877" y="303915"/>
            <a:ext cx="6655356" cy="1127933"/>
            <a:chOff x="0" y="0"/>
            <a:chExt cx="1752851" cy="297069"/>
          </a:xfrm>
        </p:grpSpPr>
        <p:sp>
          <p:nvSpPr>
            <p:cNvPr id="9" name="Freeform 9"/>
            <p:cNvSpPr/>
            <p:nvPr/>
          </p:nvSpPr>
          <p:spPr>
            <a:xfrm>
              <a:off x="0" y="0"/>
              <a:ext cx="1752851" cy="297069"/>
            </a:xfrm>
            <a:custGeom>
              <a:avLst/>
              <a:gdLst/>
              <a:ahLst/>
              <a:cxnLst/>
              <a:rect l="l" t="t" r="r" b="b"/>
              <a:pathLst>
                <a:path w="1752851" h="297069">
                  <a:moveTo>
                    <a:pt x="58890" y="0"/>
                  </a:moveTo>
                  <a:lnTo>
                    <a:pt x="1693961" y="0"/>
                  </a:lnTo>
                  <a:cubicBezTo>
                    <a:pt x="1709580" y="0"/>
                    <a:pt x="1724559" y="6204"/>
                    <a:pt x="1735603" y="17249"/>
                  </a:cubicBezTo>
                  <a:cubicBezTo>
                    <a:pt x="1746647" y="28293"/>
                    <a:pt x="1752851" y="43271"/>
                    <a:pt x="1752851" y="58890"/>
                  </a:cubicBezTo>
                  <a:lnTo>
                    <a:pt x="1752851" y="238179"/>
                  </a:lnTo>
                  <a:cubicBezTo>
                    <a:pt x="1752851" y="253797"/>
                    <a:pt x="1746647" y="268776"/>
                    <a:pt x="1735603" y="279820"/>
                  </a:cubicBezTo>
                  <a:cubicBezTo>
                    <a:pt x="1724559" y="290864"/>
                    <a:pt x="1709580" y="297069"/>
                    <a:pt x="1693961" y="297069"/>
                  </a:cubicBezTo>
                  <a:lnTo>
                    <a:pt x="58890" y="297069"/>
                  </a:lnTo>
                  <a:cubicBezTo>
                    <a:pt x="43271" y="297069"/>
                    <a:pt x="28293" y="290864"/>
                    <a:pt x="17249" y="279820"/>
                  </a:cubicBezTo>
                  <a:cubicBezTo>
                    <a:pt x="6204" y="268776"/>
                    <a:pt x="0" y="253797"/>
                    <a:pt x="0" y="238179"/>
                  </a:cubicBezTo>
                  <a:lnTo>
                    <a:pt x="0" y="58890"/>
                  </a:lnTo>
                  <a:cubicBezTo>
                    <a:pt x="0" y="43271"/>
                    <a:pt x="6204" y="28293"/>
                    <a:pt x="17249" y="17249"/>
                  </a:cubicBezTo>
                  <a:cubicBezTo>
                    <a:pt x="28293" y="6204"/>
                    <a:pt x="43271" y="0"/>
                    <a:pt x="58890" y="0"/>
                  </a:cubicBezTo>
                  <a:close/>
                </a:path>
              </a:pathLst>
            </a:custGeom>
            <a:solidFill>
              <a:srgbClr val="FD696E"/>
            </a:solidFill>
          </p:spPr>
        </p:sp>
        <p:sp>
          <p:nvSpPr>
            <p:cNvPr id="10" name="TextBox 10"/>
            <p:cNvSpPr txBox="1"/>
            <p:nvPr/>
          </p:nvSpPr>
          <p:spPr>
            <a:xfrm>
              <a:off x="0" y="-38100"/>
              <a:ext cx="1752851" cy="335169"/>
            </a:xfrm>
            <a:prstGeom prst="rect">
              <a:avLst/>
            </a:prstGeom>
          </p:spPr>
          <p:txBody>
            <a:bodyPr lIns="50800" tIns="50800" rIns="50800" bIns="50800" rtlCol="0" anchor="ctr"/>
            <a:lstStyle/>
            <a:p>
              <a:pPr algn="ctr">
                <a:lnSpc>
                  <a:spcPts val="2659"/>
                </a:lnSpc>
                <a:spcBef>
                  <a:spcPct val="0"/>
                </a:spcBef>
              </a:pPr>
              <a:endParaRPr/>
            </a:p>
          </p:txBody>
        </p:sp>
      </p:grpSp>
      <p:sp>
        <p:nvSpPr>
          <p:cNvPr id="11" name="TextBox 11"/>
          <p:cNvSpPr txBox="1"/>
          <p:nvPr/>
        </p:nvSpPr>
        <p:spPr>
          <a:xfrm>
            <a:off x="1106997" y="507950"/>
            <a:ext cx="9919897" cy="923899"/>
          </a:xfrm>
          <a:prstGeom prst="rect">
            <a:avLst/>
          </a:prstGeom>
        </p:spPr>
        <p:txBody>
          <a:bodyPr lIns="0" tIns="0" rIns="0" bIns="0" rtlCol="0" anchor="t">
            <a:spAutoFit/>
          </a:bodyPr>
          <a:lstStyle/>
          <a:p>
            <a:pPr algn="ctr">
              <a:lnSpc>
                <a:spcPts val="6641"/>
              </a:lnSpc>
            </a:pPr>
            <a:r>
              <a:rPr lang="en-US" sz="6846" b="1">
                <a:solidFill>
                  <a:srgbClr val="090147"/>
                </a:solidFill>
                <a:latin typeface="Times New Roman Bold"/>
                <a:ea typeface="Times New Roman Bold"/>
                <a:cs typeface="Times New Roman Bold"/>
                <a:sym typeface="Times New Roman Bold"/>
              </a:rPr>
              <a:t>Giới thiệu đề tài</a:t>
            </a:r>
          </a:p>
        </p:txBody>
      </p:sp>
      <p:sp>
        <p:nvSpPr>
          <p:cNvPr id="12" name="TextBox 12"/>
          <p:cNvSpPr txBox="1"/>
          <p:nvPr/>
        </p:nvSpPr>
        <p:spPr>
          <a:xfrm>
            <a:off x="1106997" y="3291927"/>
            <a:ext cx="13255841" cy="4044478"/>
          </a:xfrm>
          <a:prstGeom prst="rect">
            <a:avLst/>
          </a:prstGeom>
        </p:spPr>
        <p:txBody>
          <a:bodyPr lIns="0" tIns="0" rIns="0" bIns="0" rtlCol="0" anchor="t">
            <a:spAutoFit/>
          </a:bodyPr>
          <a:lstStyle/>
          <a:p>
            <a:pPr algn="just">
              <a:lnSpc>
                <a:spcPts val="5393"/>
              </a:lnSpc>
            </a:pPr>
            <a:r>
              <a:rPr lang="en-US" sz="3595" spc="39">
                <a:solidFill>
                  <a:srgbClr val="FFFFFF"/>
                </a:solidFill>
                <a:latin typeface="Times New Roman"/>
                <a:ea typeface="Times New Roman"/>
                <a:cs typeface="Times New Roman"/>
                <a:sym typeface="Times New Roman"/>
              </a:rPr>
              <a:t>Trong bối cảnh chuyển đổi số, sinh viên có nhu cầu cao về trao đổi trực tuyến, tuy nhiên các kênh mạng xã hội hiện tại lại khó tìm kiếm và lưu trữ kiến thức một cách hệ thống. Do đó, việc xây dựng một website diễn đàn chuyên biệt là cần thiết để tạo ra môi trường học thuật tập trung, giúp tổ chức thông tin khoa học và thúc đẩy tinh thần tự học hiệu quả.</a:t>
            </a:r>
          </a:p>
        </p:txBody>
      </p:sp>
      <p:sp>
        <p:nvSpPr>
          <p:cNvPr id="13" name="Freeform 13"/>
          <p:cNvSpPr/>
          <p:nvPr/>
        </p:nvSpPr>
        <p:spPr>
          <a:xfrm flipH="1" flipV="1">
            <a:off x="11606912" y="-134353"/>
            <a:ext cx="7147278" cy="3993541"/>
          </a:xfrm>
          <a:custGeom>
            <a:avLst/>
            <a:gdLst/>
            <a:ahLst/>
            <a:cxnLst/>
            <a:rect l="l" t="t" r="r" b="b"/>
            <a:pathLst>
              <a:path w="7147278" h="3993541">
                <a:moveTo>
                  <a:pt x="7147278" y="3993542"/>
                </a:moveTo>
                <a:lnTo>
                  <a:pt x="0" y="3993542"/>
                </a:lnTo>
                <a:lnTo>
                  <a:pt x="0" y="0"/>
                </a:lnTo>
                <a:lnTo>
                  <a:pt x="7147278" y="0"/>
                </a:lnTo>
                <a:lnTo>
                  <a:pt x="7147278" y="3993542"/>
                </a:lnTo>
                <a:close/>
              </a:path>
            </a:pathLst>
          </a:custGeom>
          <a:blipFill>
            <a:blip r:embed="rId7"/>
            <a:stretch>
              <a:fillRect/>
            </a:stretch>
          </a:blipFill>
        </p:spPr>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3008676" y="558338"/>
            <a:ext cx="8598237" cy="1127933"/>
            <a:chOff x="0" y="0"/>
            <a:chExt cx="2264556" cy="297069"/>
          </a:xfrm>
        </p:grpSpPr>
        <p:sp>
          <p:nvSpPr>
            <p:cNvPr id="3" name="Freeform 3"/>
            <p:cNvSpPr/>
            <p:nvPr/>
          </p:nvSpPr>
          <p:spPr>
            <a:xfrm>
              <a:off x="0" y="0"/>
              <a:ext cx="2264556" cy="297069"/>
            </a:xfrm>
            <a:custGeom>
              <a:avLst/>
              <a:gdLst/>
              <a:ahLst/>
              <a:cxnLst/>
              <a:rect l="l" t="t" r="r" b="b"/>
              <a:pathLst>
                <a:path w="2264556" h="297069">
                  <a:moveTo>
                    <a:pt x="45583" y="0"/>
                  </a:moveTo>
                  <a:lnTo>
                    <a:pt x="2218973" y="0"/>
                  </a:lnTo>
                  <a:cubicBezTo>
                    <a:pt x="2231062" y="0"/>
                    <a:pt x="2242657" y="4802"/>
                    <a:pt x="2251205" y="13351"/>
                  </a:cubicBezTo>
                  <a:cubicBezTo>
                    <a:pt x="2259754" y="21899"/>
                    <a:pt x="2264556" y="33494"/>
                    <a:pt x="2264556" y="45583"/>
                  </a:cubicBezTo>
                  <a:lnTo>
                    <a:pt x="2264556" y="251486"/>
                  </a:lnTo>
                  <a:cubicBezTo>
                    <a:pt x="2264556" y="276661"/>
                    <a:pt x="2244148" y="297069"/>
                    <a:pt x="2218973" y="297069"/>
                  </a:cubicBezTo>
                  <a:lnTo>
                    <a:pt x="45583" y="297069"/>
                  </a:lnTo>
                  <a:cubicBezTo>
                    <a:pt x="33494" y="297069"/>
                    <a:pt x="21899" y="292266"/>
                    <a:pt x="13351" y="283718"/>
                  </a:cubicBezTo>
                  <a:cubicBezTo>
                    <a:pt x="4802" y="275169"/>
                    <a:pt x="0" y="263575"/>
                    <a:pt x="0" y="251486"/>
                  </a:cubicBezTo>
                  <a:lnTo>
                    <a:pt x="0" y="45583"/>
                  </a:lnTo>
                  <a:cubicBezTo>
                    <a:pt x="0" y="33494"/>
                    <a:pt x="4802" y="21899"/>
                    <a:pt x="13351" y="13351"/>
                  </a:cubicBezTo>
                  <a:cubicBezTo>
                    <a:pt x="21899" y="4802"/>
                    <a:pt x="33494" y="0"/>
                    <a:pt x="45583" y="0"/>
                  </a:cubicBezTo>
                  <a:close/>
                </a:path>
              </a:pathLst>
            </a:custGeom>
            <a:solidFill>
              <a:srgbClr val="FD696E"/>
            </a:solidFill>
          </p:spPr>
        </p:sp>
        <p:sp>
          <p:nvSpPr>
            <p:cNvPr id="4" name="TextBox 4"/>
            <p:cNvSpPr txBox="1"/>
            <p:nvPr/>
          </p:nvSpPr>
          <p:spPr>
            <a:xfrm>
              <a:off x="0" y="-38100"/>
              <a:ext cx="2264556" cy="33516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2167326" y="717505"/>
            <a:ext cx="10517519" cy="923899"/>
          </a:xfrm>
          <a:prstGeom prst="rect">
            <a:avLst/>
          </a:prstGeom>
        </p:spPr>
        <p:txBody>
          <a:bodyPr lIns="0" tIns="0" rIns="0" bIns="0" rtlCol="0" anchor="t">
            <a:spAutoFit/>
          </a:bodyPr>
          <a:lstStyle/>
          <a:p>
            <a:pPr algn="ctr">
              <a:lnSpc>
                <a:spcPts val="6641"/>
              </a:lnSpc>
            </a:pPr>
            <a:r>
              <a:rPr lang="en-US" sz="6846" b="1">
                <a:solidFill>
                  <a:srgbClr val="090147"/>
                </a:solidFill>
                <a:latin typeface="Times New Roman Bold"/>
                <a:ea typeface="Times New Roman Bold"/>
                <a:cs typeface="Times New Roman Bold"/>
                <a:sym typeface="Times New Roman Bold"/>
              </a:rPr>
              <a:t>Mục tiêu nghiên cứu</a:t>
            </a:r>
          </a:p>
        </p:txBody>
      </p:sp>
      <p:grpSp>
        <p:nvGrpSpPr>
          <p:cNvPr id="6" name="Group 6"/>
          <p:cNvGrpSpPr/>
          <p:nvPr/>
        </p:nvGrpSpPr>
        <p:grpSpPr>
          <a:xfrm>
            <a:off x="746237" y="3658255"/>
            <a:ext cx="6500203" cy="2160140"/>
            <a:chOff x="0" y="0"/>
            <a:chExt cx="1711988" cy="568926"/>
          </a:xfrm>
        </p:grpSpPr>
        <p:sp>
          <p:nvSpPr>
            <p:cNvPr id="7" name="Freeform 7"/>
            <p:cNvSpPr/>
            <p:nvPr/>
          </p:nvSpPr>
          <p:spPr>
            <a:xfrm>
              <a:off x="0" y="0"/>
              <a:ext cx="1711988" cy="568926"/>
            </a:xfrm>
            <a:custGeom>
              <a:avLst/>
              <a:gdLst/>
              <a:ahLst/>
              <a:cxnLst/>
              <a:rect l="l" t="t" r="r" b="b"/>
              <a:pathLst>
                <a:path w="1711988" h="568926">
                  <a:moveTo>
                    <a:pt x="60296" y="0"/>
                  </a:moveTo>
                  <a:lnTo>
                    <a:pt x="1651692" y="0"/>
                  </a:lnTo>
                  <a:cubicBezTo>
                    <a:pt x="1667683" y="0"/>
                    <a:pt x="1683020" y="6353"/>
                    <a:pt x="1694327" y="17660"/>
                  </a:cubicBezTo>
                  <a:cubicBezTo>
                    <a:pt x="1705635" y="28968"/>
                    <a:pt x="1711988" y="44304"/>
                    <a:pt x="1711988" y="60296"/>
                  </a:cubicBezTo>
                  <a:lnTo>
                    <a:pt x="1711988" y="508630"/>
                  </a:lnTo>
                  <a:cubicBezTo>
                    <a:pt x="1711988" y="524621"/>
                    <a:pt x="1705635" y="539958"/>
                    <a:pt x="1694327" y="551266"/>
                  </a:cubicBezTo>
                  <a:cubicBezTo>
                    <a:pt x="1683020" y="562573"/>
                    <a:pt x="1667683" y="568926"/>
                    <a:pt x="1651692" y="568926"/>
                  </a:cubicBezTo>
                  <a:lnTo>
                    <a:pt x="60296" y="568926"/>
                  </a:lnTo>
                  <a:cubicBezTo>
                    <a:pt x="44304" y="568926"/>
                    <a:pt x="28968" y="562573"/>
                    <a:pt x="17660" y="551266"/>
                  </a:cubicBezTo>
                  <a:cubicBezTo>
                    <a:pt x="6353" y="539958"/>
                    <a:pt x="0" y="524621"/>
                    <a:pt x="0" y="508630"/>
                  </a:cubicBezTo>
                  <a:lnTo>
                    <a:pt x="0" y="60296"/>
                  </a:lnTo>
                  <a:cubicBezTo>
                    <a:pt x="0" y="44304"/>
                    <a:pt x="6353" y="28968"/>
                    <a:pt x="17660" y="17660"/>
                  </a:cubicBezTo>
                  <a:cubicBezTo>
                    <a:pt x="28968" y="6353"/>
                    <a:pt x="44304" y="0"/>
                    <a:pt x="60296" y="0"/>
                  </a:cubicBezTo>
                  <a:close/>
                </a:path>
              </a:pathLst>
            </a:custGeom>
            <a:gradFill rotWithShape="1">
              <a:gsLst>
                <a:gs pos="0">
                  <a:srgbClr val="192385">
                    <a:alpha val="100000"/>
                  </a:srgbClr>
                </a:gs>
                <a:gs pos="100000">
                  <a:srgbClr val="2D8BBA">
                    <a:alpha val="100000"/>
                  </a:srgbClr>
                </a:gs>
              </a:gsLst>
              <a:lin ang="5400000"/>
            </a:gradFill>
          </p:spPr>
        </p:sp>
        <p:sp>
          <p:nvSpPr>
            <p:cNvPr id="8" name="TextBox 8"/>
            <p:cNvSpPr txBox="1"/>
            <p:nvPr/>
          </p:nvSpPr>
          <p:spPr>
            <a:xfrm>
              <a:off x="0" y="-38100"/>
              <a:ext cx="1711988" cy="607026"/>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2"/>
            <a:stretch>
              <a:fillRect/>
            </a:stretch>
          </a:blipFill>
        </p:spPr>
      </p:sp>
      <p:grpSp>
        <p:nvGrpSpPr>
          <p:cNvPr id="10" name="Group 10"/>
          <p:cNvGrpSpPr/>
          <p:nvPr/>
        </p:nvGrpSpPr>
        <p:grpSpPr>
          <a:xfrm>
            <a:off x="7768938" y="2983360"/>
            <a:ext cx="9030206" cy="4130281"/>
            <a:chOff x="0" y="0"/>
            <a:chExt cx="2378326" cy="1087811"/>
          </a:xfrm>
        </p:grpSpPr>
        <p:sp>
          <p:nvSpPr>
            <p:cNvPr id="11" name="Freeform 11"/>
            <p:cNvSpPr/>
            <p:nvPr/>
          </p:nvSpPr>
          <p:spPr>
            <a:xfrm>
              <a:off x="0" y="0"/>
              <a:ext cx="2378326" cy="1087811"/>
            </a:xfrm>
            <a:custGeom>
              <a:avLst/>
              <a:gdLst/>
              <a:ahLst/>
              <a:cxnLst/>
              <a:rect l="l" t="t" r="r" b="b"/>
              <a:pathLst>
                <a:path w="2378326" h="1087811">
                  <a:moveTo>
                    <a:pt x="43403" y="0"/>
                  </a:moveTo>
                  <a:lnTo>
                    <a:pt x="2334923" y="0"/>
                  </a:lnTo>
                  <a:cubicBezTo>
                    <a:pt x="2358894" y="0"/>
                    <a:pt x="2378326" y="19432"/>
                    <a:pt x="2378326" y="43403"/>
                  </a:cubicBezTo>
                  <a:lnTo>
                    <a:pt x="2378326" y="1044408"/>
                  </a:lnTo>
                  <a:cubicBezTo>
                    <a:pt x="2378326" y="1068379"/>
                    <a:pt x="2358894" y="1087811"/>
                    <a:pt x="2334923" y="1087811"/>
                  </a:cubicBezTo>
                  <a:lnTo>
                    <a:pt x="43403" y="1087811"/>
                  </a:lnTo>
                  <a:cubicBezTo>
                    <a:pt x="19432" y="1087811"/>
                    <a:pt x="0" y="1068379"/>
                    <a:pt x="0" y="1044408"/>
                  </a:cubicBezTo>
                  <a:lnTo>
                    <a:pt x="0" y="43403"/>
                  </a:lnTo>
                  <a:cubicBezTo>
                    <a:pt x="0" y="19432"/>
                    <a:pt x="19432" y="0"/>
                    <a:pt x="43403" y="0"/>
                  </a:cubicBezTo>
                  <a:close/>
                </a:path>
              </a:pathLst>
            </a:custGeom>
            <a:solidFill>
              <a:srgbClr val="FFFFFF"/>
            </a:solidFill>
            <a:ln w="38100" cap="rnd">
              <a:gradFill>
                <a:gsLst>
                  <a:gs pos="0">
                    <a:srgbClr val="192385">
                      <a:alpha val="100000"/>
                    </a:srgbClr>
                  </a:gs>
                  <a:gs pos="100000">
                    <a:srgbClr val="2D8BBA">
                      <a:alpha val="100000"/>
                    </a:srgbClr>
                  </a:gs>
                </a:gsLst>
                <a:lin ang="5400000"/>
              </a:gradFill>
              <a:prstDash val="solid"/>
              <a:round/>
            </a:ln>
          </p:spPr>
        </p:sp>
        <p:sp>
          <p:nvSpPr>
            <p:cNvPr id="12" name="TextBox 12"/>
            <p:cNvSpPr txBox="1"/>
            <p:nvPr/>
          </p:nvSpPr>
          <p:spPr>
            <a:xfrm>
              <a:off x="0" y="-38100"/>
              <a:ext cx="2378326" cy="1125911"/>
            </a:xfrm>
            <a:prstGeom prst="rect">
              <a:avLst/>
            </a:prstGeom>
          </p:spPr>
          <p:txBody>
            <a:bodyPr lIns="50800" tIns="50800" rIns="50800" bIns="50800" rtlCol="0" anchor="ctr"/>
            <a:lstStyle/>
            <a:p>
              <a:pPr algn="ctr">
                <a:lnSpc>
                  <a:spcPts val="2659"/>
                </a:lnSpc>
                <a:spcBef>
                  <a:spcPct val="0"/>
                </a:spcBef>
              </a:pPr>
              <a:endParaRPr/>
            </a:p>
          </p:txBody>
        </p:sp>
      </p:grpSp>
      <p:sp>
        <p:nvSpPr>
          <p:cNvPr id="13" name="Freeform 13"/>
          <p:cNvSpPr/>
          <p:nvPr/>
        </p:nvSpPr>
        <p:spPr>
          <a:xfrm>
            <a:off x="-1895104" y="-1028700"/>
            <a:ext cx="4062430" cy="4114800"/>
          </a:xfrm>
          <a:custGeom>
            <a:avLst/>
            <a:gdLst/>
            <a:ahLst/>
            <a:cxnLst/>
            <a:rect l="l" t="t" r="r" b="b"/>
            <a:pathLst>
              <a:path w="4062430" h="4114800">
                <a:moveTo>
                  <a:pt x="0" y="0"/>
                </a:moveTo>
                <a:lnTo>
                  <a:pt x="4062430" y="0"/>
                </a:lnTo>
                <a:lnTo>
                  <a:pt x="406243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4" name="Freeform 14"/>
          <p:cNvSpPr/>
          <p:nvPr/>
        </p:nvSpPr>
        <p:spPr>
          <a:xfrm>
            <a:off x="-307200" y="7360417"/>
            <a:ext cx="4581255" cy="4114800"/>
          </a:xfrm>
          <a:custGeom>
            <a:avLst/>
            <a:gdLst/>
            <a:ahLst/>
            <a:cxnLst/>
            <a:rect l="l" t="t" r="r" b="b"/>
            <a:pathLst>
              <a:path w="4581255" h="4114800">
                <a:moveTo>
                  <a:pt x="0" y="0"/>
                </a:moveTo>
                <a:lnTo>
                  <a:pt x="4581255" y="0"/>
                </a:lnTo>
                <a:lnTo>
                  <a:pt x="4581255"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1237426" y="3731478"/>
            <a:ext cx="5692374" cy="1918444"/>
          </a:xfrm>
          <a:prstGeom prst="rect">
            <a:avLst/>
          </a:prstGeom>
        </p:spPr>
        <p:txBody>
          <a:bodyPr lIns="0" tIns="0" rIns="0" bIns="0" rtlCol="0" anchor="t">
            <a:spAutoFit/>
          </a:bodyPr>
          <a:lstStyle/>
          <a:p>
            <a:pPr algn="just">
              <a:lnSpc>
                <a:spcPts val="5034"/>
              </a:lnSpc>
            </a:pPr>
            <a:r>
              <a:rPr lang="en-US" sz="3595" spc="39">
                <a:solidFill>
                  <a:srgbClr val="FFFFFF"/>
                </a:solidFill>
                <a:latin typeface="Times New Roman"/>
                <a:ea typeface="Times New Roman"/>
                <a:cs typeface="Times New Roman"/>
                <a:sym typeface="Times New Roman"/>
              </a:rPr>
              <a:t>Mục tiêu chính: Xây dựng hệ thống website phục vụ trao đổi, thảo luận học tập.</a:t>
            </a:r>
          </a:p>
        </p:txBody>
      </p:sp>
      <p:sp>
        <p:nvSpPr>
          <p:cNvPr id="16" name="Freeform 16"/>
          <p:cNvSpPr/>
          <p:nvPr/>
        </p:nvSpPr>
        <p:spPr>
          <a:xfrm flipH="1" flipV="1">
            <a:off x="11606912" y="-134353"/>
            <a:ext cx="7147278" cy="3993541"/>
          </a:xfrm>
          <a:custGeom>
            <a:avLst/>
            <a:gdLst/>
            <a:ahLst/>
            <a:cxnLst/>
            <a:rect l="l" t="t" r="r" b="b"/>
            <a:pathLst>
              <a:path w="7147278" h="3993541">
                <a:moveTo>
                  <a:pt x="7147278" y="3993542"/>
                </a:moveTo>
                <a:lnTo>
                  <a:pt x="0" y="3993542"/>
                </a:lnTo>
                <a:lnTo>
                  <a:pt x="0" y="0"/>
                </a:lnTo>
                <a:lnTo>
                  <a:pt x="7147278" y="0"/>
                </a:lnTo>
                <a:lnTo>
                  <a:pt x="7147278" y="3993542"/>
                </a:lnTo>
                <a:close/>
              </a:path>
            </a:pathLst>
          </a:custGeom>
          <a:blipFill>
            <a:blip r:embed="rId7"/>
            <a:stretch>
              <a:fillRect/>
            </a:stretch>
          </a:blipFill>
        </p:spPr>
      </p:sp>
      <p:sp>
        <p:nvSpPr>
          <p:cNvPr id="17" name="TextBox 17"/>
          <p:cNvSpPr txBox="1"/>
          <p:nvPr/>
        </p:nvSpPr>
        <p:spPr>
          <a:xfrm>
            <a:off x="7971025" y="3327728"/>
            <a:ext cx="8603154" cy="3938379"/>
          </a:xfrm>
          <a:prstGeom prst="rect">
            <a:avLst/>
          </a:prstGeom>
        </p:spPr>
        <p:txBody>
          <a:bodyPr lIns="0" tIns="0" rIns="0" bIns="0" rtlCol="0" anchor="t">
            <a:spAutoFit/>
          </a:bodyPr>
          <a:lstStyle/>
          <a:p>
            <a:pPr algn="just">
              <a:lnSpc>
                <a:spcPts val="4474"/>
              </a:lnSpc>
            </a:pPr>
            <a:r>
              <a:rPr lang="en-US" sz="3195" spc="35">
                <a:solidFill>
                  <a:srgbClr val="000000"/>
                </a:solidFill>
                <a:latin typeface="Times New Roman"/>
                <a:ea typeface="Times New Roman"/>
                <a:cs typeface="Times New Roman"/>
                <a:sym typeface="Times New Roman"/>
              </a:rPr>
              <a:t>Mục tiêu cụ thể:</a:t>
            </a:r>
          </a:p>
          <a:p>
            <a:pPr marL="689958" lvl="1" indent="-344979" algn="just">
              <a:lnSpc>
                <a:spcPts val="4474"/>
              </a:lnSpc>
              <a:buFont typeface="Arial"/>
              <a:buChar char="•"/>
            </a:pPr>
            <a:r>
              <a:rPr lang="en-US" sz="3195" spc="35">
                <a:solidFill>
                  <a:srgbClr val="000000"/>
                </a:solidFill>
                <a:latin typeface="Times New Roman"/>
                <a:ea typeface="Times New Roman"/>
                <a:cs typeface="Times New Roman"/>
                <a:sym typeface="Times New Roman"/>
              </a:rPr>
              <a:t>Nghiên cứu mô hình diễn đàn trực tuyến.</a:t>
            </a:r>
          </a:p>
          <a:p>
            <a:pPr marL="689958" lvl="1" indent="-344979" algn="just">
              <a:lnSpc>
                <a:spcPts val="4474"/>
              </a:lnSpc>
              <a:buFont typeface="Arial"/>
              <a:buChar char="•"/>
            </a:pPr>
            <a:r>
              <a:rPr lang="en-US" sz="3195" spc="35">
                <a:solidFill>
                  <a:srgbClr val="000000"/>
                </a:solidFill>
                <a:latin typeface="Times New Roman"/>
                <a:ea typeface="Times New Roman"/>
                <a:cs typeface="Times New Roman"/>
                <a:sym typeface="Times New Roman"/>
              </a:rPr>
              <a:t>Xây dựng chức năng: Đăng ký, đăng bài, bình luận, quản lý nội dung.</a:t>
            </a:r>
          </a:p>
          <a:p>
            <a:pPr marL="689958" lvl="1" indent="-344979" algn="just">
              <a:lnSpc>
                <a:spcPts val="4474"/>
              </a:lnSpc>
              <a:buFont typeface="Arial"/>
              <a:buChar char="•"/>
            </a:pPr>
            <a:r>
              <a:rPr lang="en-US" sz="3195" spc="35">
                <a:solidFill>
                  <a:srgbClr val="000000"/>
                </a:solidFill>
                <a:latin typeface="Times New Roman"/>
                <a:ea typeface="Times New Roman"/>
                <a:cs typeface="Times New Roman"/>
                <a:sym typeface="Times New Roman"/>
              </a:rPr>
              <a:t>Vận dụng kiến thức: Lập trình web, CSDL, mô hình Client-Server.</a:t>
            </a:r>
          </a:p>
          <a:p>
            <a:pPr algn="just">
              <a:lnSpc>
                <a:spcPts val="4474"/>
              </a:lnSpc>
            </a:pPr>
            <a:endParaRPr lang="en-US" sz="3195" spc="35">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2167326" y="660595"/>
            <a:ext cx="10510440" cy="1127933"/>
            <a:chOff x="0" y="0"/>
            <a:chExt cx="2768182" cy="297069"/>
          </a:xfrm>
        </p:grpSpPr>
        <p:sp>
          <p:nvSpPr>
            <p:cNvPr id="3" name="Freeform 3"/>
            <p:cNvSpPr/>
            <p:nvPr/>
          </p:nvSpPr>
          <p:spPr>
            <a:xfrm>
              <a:off x="0" y="0"/>
              <a:ext cx="2768182" cy="297069"/>
            </a:xfrm>
            <a:custGeom>
              <a:avLst/>
              <a:gdLst/>
              <a:ahLst/>
              <a:cxnLst/>
              <a:rect l="l" t="t" r="r" b="b"/>
              <a:pathLst>
                <a:path w="2768182" h="297069">
                  <a:moveTo>
                    <a:pt x="37290" y="0"/>
                  </a:moveTo>
                  <a:lnTo>
                    <a:pt x="2730892" y="0"/>
                  </a:lnTo>
                  <a:cubicBezTo>
                    <a:pt x="2751486" y="0"/>
                    <a:pt x="2768182" y="16695"/>
                    <a:pt x="2768182" y="37290"/>
                  </a:cubicBezTo>
                  <a:lnTo>
                    <a:pt x="2768182" y="259779"/>
                  </a:lnTo>
                  <a:cubicBezTo>
                    <a:pt x="2768182" y="280373"/>
                    <a:pt x="2751486" y="297069"/>
                    <a:pt x="2730892" y="297069"/>
                  </a:cubicBezTo>
                  <a:lnTo>
                    <a:pt x="37290" y="297069"/>
                  </a:lnTo>
                  <a:cubicBezTo>
                    <a:pt x="16695" y="297069"/>
                    <a:pt x="0" y="280373"/>
                    <a:pt x="0" y="259779"/>
                  </a:cubicBezTo>
                  <a:lnTo>
                    <a:pt x="0" y="37290"/>
                  </a:lnTo>
                  <a:cubicBezTo>
                    <a:pt x="0" y="16695"/>
                    <a:pt x="16695" y="0"/>
                    <a:pt x="37290" y="0"/>
                  </a:cubicBezTo>
                  <a:close/>
                </a:path>
              </a:pathLst>
            </a:custGeom>
            <a:solidFill>
              <a:srgbClr val="FD696E"/>
            </a:solidFill>
          </p:spPr>
        </p:sp>
        <p:sp>
          <p:nvSpPr>
            <p:cNvPr id="4" name="TextBox 4"/>
            <p:cNvSpPr txBox="1"/>
            <p:nvPr/>
          </p:nvSpPr>
          <p:spPr>
            <a:xfrm>
              <a:off x="0" y="-38100"/>
              <a:ext cx="2768182" cy="33516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909730" y="880358"/>
            <a:ext cx="13013226" cy="1428852"/>
          </a:xfrm>
          <a:prstGeom prst="rect">
            <a:avLst/>
          </a:prstGeom>
        </p:spPr>
        <p:txBody>
          <a:bodyPr lIns="0" tIns="0" rIns="0" bIns="0" rtlCol="0" anchor="t">
            <a:spAutoFit/>
          </a:bodyPr>
          <a:lstStyle/>
          <a:p>
            <a:pPr algn="ctr">
              <a:lnSpc>
                <a:spcPts val="5380"/>
              </a:lnSpc>
            </a:pPr>
            <a:r>
              <a:rPr lang="en-US" sz="5546" b="1">
                <a:solidFill>
                  <a:srgbClr val="090147"/>
                </a:solidFill>
                <a:latin typeface="Times New Roman Bold"/>
                <a:ea typeface="Times New Roman Bold"/>
                <a:cs typeface="Times New Roman Bold"/>
                <a:sym typeface="Times New Roman Bold"/>
              </a:rPr>
              <a:t>Phạm vi và Đối tượng nghiên cứu</a:t>
            </a:r>
          </a:p>
          <a:p>
            <a:pPr algn="ctr">
              <a:lnSpc>
                <a:spcPts val="5380"/>
              </a:lnSpc>
            </a:pPr>
            <a:endParaRPr lang="en-US" sz="5546" b="1">
              <a:solidFill>
                <a:srgbClr val="090147"/>
              </a:solidFill>
              <a:latin typeface="Times New Roman Bold"/>
              <a:ea typeface="Times New Roman Bold"/>
              <a:cs typeface="Times New Roman Bold"/>
              <a:sym typeface="Times New Roman Bold"/>
            </a:endParaRPr>
          </a:p>
        </p:txBody>
      </p:sp>
      <p:grpSp>
        <p:nvGrpSpPr>
          <p:cNvPr id="6" name="Group 6"/>
          <p:cNvGrpSpPr/>
          <p:nvPr/>
        </p:nvGrpSpPr>
        <p:grpSpPr>
          <a:xfrm>
            <a:off x="1028700" y="2842611"/>
            <a:ext cx="7328483" cy="3591736"/>
            <a:chOff x="0" y="0"/>
            <a:chExt cx="1930136" cy="945972"/>
          </a:xfrm>
        </p:grpSpPr>
        <p:sp>
          <p:nvSpPr>
            <p:cNvPr id="7" name="Freeform 7"/>
            <p:cNvSpPr/>
            <p:nvPr/>
          </p:nvSpPr>
          <p:spPr>
            <a:xfrm>
              <a:off x="0" y="0"/>
              <a:ext cx="1930135" cy="945972"/>
            </a:xfrm>
            <a:custGeom>
              <a:avLst/>
              <a:gdLst/>
              <a:ahLst/>
              <a:cxnLst/>
              <a:rect l="l" t="t" r="r" b="b"/>
              <a:pathLst>
                <a:path w="1930135" h="945972">
                  <a:moveTo>
                    <a:pt x="53481" y="0"/>
                  </a:moveTo>
                  <a:lnTo>
                    <a:pt x="1876654" y="0"/>
                  </a:lnTo>
                  <a:cubicBezTo>
                    <a:pt x="1906191" y="0"/>
                    <a:pt x="1930135" y="23944"/>
                    <a:pt x="1930135" y="53481"/>
                  </a:cubicBezTo>
                  <a:lnTo>
                    <a:pt x="1930135" y="892491"/>
                  </a:lnTo>
                  <a:cubicBezTo>
                    <a:pt x="1930135" y="922027"/>
                    <a:pt x="1906191" y="945972"/>
                    <a:pt x="1876654" y="945972"/>
                  </a:cubicBezTo>
                  <a:lnTo>
                    <a:pt x="53481" y="945972"/>
                  </a:lnTo>
                  <a:cubicBezTo>
                    <a:pt x="39297" y="945972"/>
                    <a:pt x="25694" y="940337"/>
                    <a:pt x="15664" y="930307"/>
                  </a:cubicBezTo>
                  <a:cubicBezTo>
                    <a:pt x="5635" y="920278"/>
                    <a:pt x="0" y="906675"/>
                    <a:pt x="0" y="892491"/>
                  </a:cubicBezTo>
                  <a:lnTo>
                    <a:pt x="0" y="53481"/>
                  </a:lnTo>
                  <a:cubicBezTo>
                    <a:pt x="0" y="39297"/>
                    <a:pt x="5635" y="25694"/>
                    <a:pt x="15664" y="15664"/>
                  </a:cubicBezTo>
                  <a:cubicBezTo>
                    <a:pt x="25694" y="5635"/>
                    <a:pt x="39297" y="0"/>
                    <a:pt x="53481" y="0"/>
                  </a:cubicBezTo>
                  <a:close/>
                </a:path>
              </a:pathLst>
            </a:custGeom>
            <a:gradFill rotWithShape="1">
              <a:gsLst>
                <a:gs pos="0">
                  <a:srgbClr val="192385">
                    <a:alpha val="100000"/>
                  </a:srgbClr>
                </a:gs>
                <a:gs pos="100000">
                  <a:srgbClr val="2D8BBA">
                    <a:alpha val="100000"/>
                  </a:srgbClr>
                </a:gs>
              </a:gsLst>
              <a:lin ang="5400000"/>
            </a:gradFill>
          </p:spPr>
        </p:sp>
        <p:sp>
          <p:nvSpPr>
            <p:cNvPr id="8" name="TextBox 8"/>
            <p:cNvSpPr txBox="1"/>
            <p:nvPr/>
          </p:nvSpPr>
          <p:spPr>
            <a:xfrm>
              <a:off x="0" y="-38100"/>
              <a:ext cx="1930136" cy="984072"/>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2"/>
            <a:stretch>
              <a:fillRect/>
            </a:stretch>
          </a:blipFill>
        </p:spPr>
      </p:sp>
      <p:grpSp>
        <p:nvGrpSpPr>
          <p:cNvPr id="10" name="Group 10"/>
          <p:cNvGrpSpPr/>
          <p:nvPr/>
        </p:nvGrpSpPr>
        <p:grpSpPr>
          <a:xfrm>
            <a:off x="9006220" y="3859189"/>
            <a:ext cx="7475927" cy="3070533"/>
            <a:chOff x="0" y="0"/>
            <a:chExt cx="1968969" cy="808700"/>
          </a:xfrm>
        </p:grpSpPr>
        <p:sp>
          <p:nvSpPr>
            <p:cNvPr id="11" name="Freeform 11"/>
            <p:cNvSpPr/>
            <p:nvPr/>
          </p:nvSpPr>
          <p:spPr>
            <a:xfrm>
              <a:off x="0" y="0"/>
              <a:ext cx="1968969" cy="808700"/>
            </a:xfrm>
            <a:custGeom>
              <a:avLst/>
              <a:gdLst/>
              <a:ahLst/>
              <a:cxnLst/>
              <a:rect l="l" t="t" r="r" b="b"/>
              <a:pathLst>
                <a:path w="1968969" h="808700">
                  <a:moveTo>
                    <a:pt x="52426" y="0"/>
                  </a:moveTo>
                  <a:lnTo>
                    <a:pt x="1916542" y="0"/>
                  </a:lnTo>
                  <a:cubicBezTo>
                    <a:pt x="1945497" y="0"/>
                    <a:pt x="1968969" y="23472"/>
                    <a:pt x="1968969" y="52426"/>
                  </a:cubicBezTo>
                  <a:lnTo>
                    <a:pt x="1968969" y="756274"/>
                  </a:lnTo>
                  <a:cubicBezTo>
                    <a:pt x="1968969" y="770178"/>
                    <a:pt x="1963445" y="783513"/>
                    <a:pt x="1953613" y="793345"/>
                  </a:cubicBezTo>
                  <a:cubicBezTo>
                    <a:pt x="1943782" y="803177"/>
                    <a:pt x="1930447" y="808700"/>
                    <a:pt x="1916542" y="808700"/>
                  </a:cubicBezTo>
                  <a:lnTo>
                    <a:pt x="52426" y="808700"/>
                  </a:lnTo>
                  <a:cubicBezTo>
                    <a:pt x="23472" y="808700"/>
                    <a:pt x="0" y="785228"/>
                    <a:pt x="0" y="756274"/>
                  </a:cubicBezTo>
                  <a:lnTo>
                    <a:pt x="0" y="52426"/>
                  </a:lnTo>
                  <a:cubicBezTo>
                    <a:pt x="0" y="38522"/>
                    <a:pt x="5523" y="25187"/>
                    <a:pt x="15355" y="15355"/>
                  </a:cubicBezTo>
                  <a:cubicBezTo>
                    <a:pt x="25187" y="5523"/>
                    <a:pt x="38522" y="0"/>
                    <a:pt x="52426" y="0"/>
                  </a:cubicBezTo>
                  <a:close/>
                </a:path>
              </a:pathLst>
            </a:custGeom>
            <a:solidFill>
              <a:srgbClr val="FFFFFF"/>
            </a:solidFill>
            <a:ln w="38100" cap="rnd">
              <a:gradFill>
                <a:gsLst>
                  <a:gs pos="0">
                    <a:srgbClr val="192385">
                      <a:alpha val="100000"/>
                    </a:srgbClr>
                  </a:gs>
                  <a:gs pos="100000">
                    <a:srgbClr val="2D8BBA">
                      <a:alpha val="100000"/>
                    </a:srgbClr>
                  </a:gs>
                </a:gsLst>
                <a:lin ang="5400000"/>
              </a:gradFill>
              <a:prstDash val="solid"/>
              <a:round/>
            </a:ln>
          </p:spPr>
        </p:sp>
        <p:sp>
          <p:nvSpPr>
            <p:cNvPr id="12" name="TextBox 12"/>
            <p:cNvSpPr txBox="1"/>
            <p:nvPr/>
          </p:nvSpPr>
          <p:spPr>
            <a:xfrm>
              <a:off x="0" y="-38100"/>
              <a:ext cx="1968969" cy="846800"/>
            </a:xfrm>
            <a:prstGeom prst="rect">
              <a:avLst/>
            </a:prstGeom>
          </p:spPr>
          <p:txBody>
            <a:bodyPr lIns="50800" tIns="50800" rIns="50800" bIns="50800" rtlCol="0" anchor="ctr"/>
            <a:lstStyle/>
            <a:p>
              <a:pPr algn="ctr">
                <a:lnSpc>
                  <a:spcPts val="2659"/>
                </a:lnSpc>
                <a:spcBef>
                  <a:spcPct val="0"/>
                </a:spcBef>
              </a:pPr>
              <a:endParaRPr/>
            </a:p>
          </p:txBody>
        </p:sp>
      </p:grpSp>
      <p:sp>
        <p:nvSpPr>
          <p:cNvPr id="13" name="Freeform 13"/>
          <p:cNvSpPr/>
          <p:nvPr/>
        </p:nvSpPr>
        <p:spPr>
          <a:xfrm>
            <a:off x="-1895104" y="-1028700"/>
            <a:ext cx="4062430" cy="4114800"/>
          </a:xfrm>
          <a:custGeom>
            <a:avLst/>
            <a:gdLst/>
            <a:ahLst/>
            <a:cxnLst/>
            <a:rect l="l" t="t" r="r" b="b"/>
            <a:pathLst>
              <a:path w="4062430" h="4114800">
                <a:moveTo>
                  <a:pt x="0" y="0"/>
                </a:moveTo>
                <a:lnTo>
                  <a:pt x="4062430" y="0"/>
                </a:lnTo>
                <a:lnTo>
                  <a:pt x="4062430" y="4114800"/>
                </a:lnTo>
                <a:lnTo>
                  <a:pt x="0" y="41148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4" name="Freeform 14"/>
          <p:cNvSpPr/>
          <p:nvPr/>
        </p:nvSpPr>
        <p:spPr>
          <a:xfrm>
            <a:off x="-307200" y="7360417"/>
            <a:ext cx="4581255" cy="4114800"/>
          </a:xfrm>
          <a:custGeom>
            <a:avLst/>
            <a:gdLst/>
            <a:ahLst/>
            <a:cxnLst/>
            <a:rect l="l" t="t" r="r" b="b"/>
            <a:pathLst>
              <a:path w="4581255" h="4114800">
                <a:moveTo>
                  <a:pt x="0" y="0"/>
                </a:moveTo>
                <a:lnTo>
                  <a:pt x="4581255" y="0"/>
                </a:lnTo>
                <a:lnTo>
                  <a:pt x="4581255" y="4114800"/>
                </a:lnTo>
                <a:lnTo>
                  <a:pt x="0" y="4114800"/>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5" name="TextBox 15"/>
          <p:cNvSpPr txBox="1"/>
          <p:nvPr/>
        </p:nvSpPr>
        <p:spPr>
          <a:xfrm>
            <a:off x="1284342" y="3000375"/>
            <a:ext cx="6888779" cy="2907139"/>
          </a:xfrm>
          <a:prstGeom prst="rect">
            <a:avLst/>
          </a:prstGeom>
        </p:spPr>
        <p:txBody>
          <a:bodyPr lIns="0" tIns="0" rIns="0" bIns="0" rtlCol="0" anchor="t">
            <a:spAutoFit/>
          </a:bodyPr>
          <a:lstStyle/>
          <a:p>
            <a:pPr algn="just">
              <a:lnSpc>
                <a:spcPts val="4614"/>
              </a:lnSpc>
            </a:pPr>
            <a:r>
              <a:rPr lang="en-US" sz="3295" spc="36">
                <a:solidFill>
                  <a:srgbClr val="FFFFFF"/>
                </a:solidFill>
                <a:latin typeface="Times New Roman"/>
                <a:ea typeface="Times New Roman"/>
                <a:cs typeface="Times New Roman"/>
                <a:sym typeface="Times New Roman"/>
              </a:rPr>
              <a:t>Đối tượng nghiên cứu:</a:t>
            </a:r>
          </a:p>
          <a:p>
            <a:pPr marL="711547" lvl="1" indent="-355774" algn="just">
              <a:lnSpc>
                <a:spcPts val="4614"/>
              </a:lnSpc>
              <a:buFont typeface="Arial"/>
              <a:buChar char="•"/>
            </a:pPr>
            <a:r>
              <a:rPr lang="en-US" sz="3295" spc="36">
                <a:solidFill>
                  <a:srgbClr val="FFFFFF"/>
                </a:solidFill>
                <a:latin typeface="Times New Roman"/>
                <a:ea typeface="Times New Roman"/>
                <a:cs typeface="Times New Roman"/>
                <a:sym typeface="Times New Roman"/>
              </a:rPr>
              <a:t>Hệ thống diễn đàn trực tuyến.</a:t>
            </a:r>
          </a:p>
          <a:p>
            <a:pPr marL="711547" lvl="1" indent="-355774" algn="just">
              <a:lnSpc>
                <a:spcPts val="4614"/>
              </a:lnSpc>
              <a:buFont typeface="Arial"/>
              <a:buChar char="•"/>
            </a:pPr>
            <a:r>
              <a:rPr lang="en-US" sz="3295" spc="36">
                <a:solidFill>
                  <a:srgbClr val="FFFFFF"/>
                </a:solidFill>
                <a:latin typeface="Times New Roman"/>
                <a:ea typeface="Times New Roman"/>
                <a:cs typeface="Times New Roman"/>
                <a:sym typeface="Times New Roman"/>
              </a:rPr>
              <a:t>Hành vi người dùng là sinh viên.</a:t>
            </a:r>
          </a:p>
          <a:p>
            <a:pPr marL="711547" lvl="1" indent="-355774" algn="just">
              <a:lnSpc>
                <a:spcPts val="4614"/>
              </a:lnSpc>
              <a:buFont typeface="Arial"/>
              <a:buChar char="•"/>
            </a:pPr>
            <a:r>
              <a:rPr lang="en-US" sz="3295" spc="36">
                <a:solidFill>
                  <a:srgbClr val="FFFFFF"/>
                </a:solidFill>
                <a:latin typeface="Times New Roman"/>
                <a:ea typeface="Times New Roman"/>
                <a:cs typeface="Times New Roman"/>
                <a:sym typeface="Times New Roman"/>
              </a:rPr>
              <a:t>Công nghệ web: ReactJS, NodeJS, MongoDB.</a:t>
            </a:r>
          </a:p>
        </p:txBody>
      </p:sp>
      <p:sp>
        <p:nvSpPr>
          <p:cNvPr id="16" name="Freeform 16"/>
          <p:cNvSpPr/>
          <p:nvPr/>
        </p:nvSpPr>
        <p:spPr>
          <a:xfrm flipH="1" flipV="1">
            <a:off x="12170719" y="-134353"/>
            <a:ext cx="6583471" cy="3678514"/>
          </a:xfrm>
          <a:custGeom>
            <a:avLst/>
            <a:gdLst/>
            <a:ahLst/>
            <a:cxnLst/>
            <a:rect l="l" t="t" r="r" b="b"/>
            <a:pathLst>
              <a:path w="6583471" h="3678514">
                <a:moveTo>
                  <a:pt x="6583471" y="3678515"/>
                </a:moveTo>
                <a:lnTo>
                  <a:pt x="0" y="3678515"/>
                </a:lnTo>
                <a:lnTo>
                  <a:pt x="0" y="0"/>
                </a:lnTo>
                <a:lnTo>
                  <a:pt x="6583471" y="0"/>
                </a:lnTo>
                <a:lnTo>
                  <a:pt x="6583471" y="3678515"/>
                </a:lnTo>
                <a:close/>
              </a:path>
            </a:pathLst>
          </a:custGeom>
          <a:blipFill>
            <a:blip r:embed="rId7"/>
            <a:stretch>
              <a:fillRect/>
            </a:stretch>
          </a:blipFill>
        </p:spPr>
      </p:sp>
      <p:sp>
        <p:nvSpPr>
          <p:cNvPr id="17" name="TextBox 17"/>
          <p:cNvSpPr txBox="1"/>
          <p:nvPr/>
        </p:nvSpPr>
        <p:spPr>
          <a:xfrm>
            <a:off x="9296049" y="4022584"/>
            <a:ext cx="8603154" cy="2907139"/>
          </a:xfrm>
          <a:prstGeom prst="rect">
            <a:avLst/>
          </a:prstGeom>
        </p:spPr>
        <p:txBody>
          <a:bodyPr lIns="0" tIns="0" rIns="0" bIns="0" rtlCol="0" anchor="t">
            <a:spAutoFit/>
          </a:bodyPr>
          <a:lstStyle/>
          <a:p>
            <a:pPr algn="just">
              <a:lnSpc>
                <a:spcPts val="4614"/>
              </a:lnSpc>
            </a:pPr>
            <a:r>
              <a:rPr lang="en-US" sz="3295" spc="36">
                <a:solidFill>
                  <a:srgbClr val="000000"/>
                </a:solidFill>
                <a:latin typeface="Times New Roman"/>
                <a:ea typeface="Times New Roman"/>
                <a:cs typeface="Times New Roman"/>
                <a:sym typeface="Times New Roman"/>
              </a:rPr>
              <a:t>Phạm vi chức năng:</a:t>
            </a:r>
          </a:p>
          <a:p>
            <a:pPr marL="711547" lvl="1" indent="-355774" algn="just">
              <a:lnSpc>
                <a:spcPts val="4614"/>
              </a:lnSpc>
              <a:buFont typeface="Arial"/>
              <a:buChar char="•"/>
            </a:pPr>
            <a:r>
              <a:rPr lang="en-US" sz="3295" spc="36">
                <a:solidFill>
                  <a:srgbClr val="000000"/>
                </a:solidFill>
                <a:latin typeface="Times New Roman"/>
                <a:ea typeface="Times New Roman"/>
                <a:cs typeface="Times New Roman"/>
                <a:sym typeface="Times New Roman"/>
              </a:rPr>
              <a:t>Quản lý tài khoản, phân quyền.</a:t>
            </a:r>
          </a:p>
          <a:p>
            <a:pPr marL="711547" lvl="1" indent="-355774" algn="just">
              <a:lnSpc>
                <a:spcPts val="4614"/>
              </a:lnSpc>
              <a:buFont typeface="Arial"/>
              <a:buChar char="•"/>
            </a:pPr>
            <a:r>
              <a:rPr lang="en-US" sz="3295" spc="36">
                <a:solidFill>
                  <a:srgbClr val="000000"/>
                </a:solidFill>
                <a:latin typeface="Times New Roman"/>
                <a:ea typeface="Times New Roman"/>
                <a:cs typeface="Times New Roman"/>
                <a:sym typeface="Times New Roman"/>
              </a:rPr>
              <a:t>Quản lý bài viết, chủ đề, bình luận.</a:t>
            </a:r>
          </a:p>
          <a:p>
            <a:pPr marL="711547" lvl="1" indent="-355774" algn="just">
              <a:lnSpc>
                <a:spcPts val="4614"/>
              </a:lnSpc>
              <a:buFont typeface="Arial"/>
              <a:buChar char="•"/>
            </a:pPr>
            <a:r>
              <a:rPr lang="en-US" sz="3295" spc="36">
                <a:solidFill>
                  <a:srgbClr val="000000"/>
                </a:solidFill>
                <a:latin typeface="Times New Roman"/>
                <a:ea typeface="Times New Roman"/>
                <a:cs typeface="Times New Roman"/>
                <a:sym typeface="Times New Roman"/>
              </a:rPr>
              <a:t>Tìm kiếm thông tin.</a:t>
            </a:r>
          </a:p>
          <a:p>
            <a:pPr algn="just">
              <a:lnSpc>
                <a:spcPts val="4614"/>
              </a:lnSpc>
            </a:pPr>
            <a:endParaRPr lang="en-US" sz="3295" spc="36">
              <a:solidFill>
                <a:srgbClr val="000000"/>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3148991" y="338962"/>
            <a:ext cx="6573551" cy="1127933"/>
            <a:chOff x="0" y="0"/>
            <a:chExt cx="1731306" cy="297069"/>
          </a:xfrm>
        </p:grpSpPr>
        <p:sp>
          <p:nvSpPr>
            <p:cNvPr id="3" name="Freeform 3"/>
            <p:cNvSpPr/>
            <p:nvPr/>
          </p:nvSpPr>
          <p:spPr>
            <a:xfrm>
              <a:off x="0" y="0"/>
              <a:ext cx="1731306" cy="297069"/>
            </a:xfrm>
            <a:custGeom>
              <a:avLst/>
              <a:gdLst/>
              <a:ahLst/>
              <a:cxnLst/>
              <a:rect l="l" t="t" r="r" b="b"/>
              <a:pathLst>
                <a:path w="1731306" h="297069">
                  <a:moveTo>
                    <a:pt x="59623" y="0"/>
                  </a:moveTo>
                  <a:lnTo>
                    <a:pt x="1671683" y="0"/>
                  </a:lnTo>
                  <a:cubicBezTo>
                    <a:pt x="1687496" y="0"/>
                    <a:pt x="1702661" y="6282"/>
                    <a:pt x="1713842" y="17463"/>
                  </a:cubicBezTo>
                  <a:cubicBezTo>
                    <a:pt x="1725024" y="28645"/>
                    <a:pt x="1731306" y="43810"/>
                    <a:pt x="1731306" y="59623"/>
                  </a:cubicBezTo>
                  <a:lnTo>
                    <a:pt x="1731306" y="237446"/>
                  </a:lnTo>
                  <a:cubicBezTo>
                    <a:pt x="1731306" y="253259"/>
                    <a:pt x="1725024" y="268424"/>
                    <a:pt x="1713842" y="279606"/>
                  </a:cubicBezTo>
                  <a:cubicBezTo>
                    <a:pt x="1702661" y="290787"/>
                    <a:pt x="1687496" y="297069"/>
                    <a:pt x="1671683" y="297069"/>
                  </a:cubicBezTo>
                  <a:lnTo>
                    <a:pt x="59623" y="297069"/>
                  </a:lnTo>
                  <a:cubicBezTo>
                    <a:pt x="43810" y="297069"/>
                    <a:pt x="28645" y="290787"/>
                    <a:pt x="17463" y="279606"/>
                  </a:cubicBezTo>
                  <a:cubicBezTo>
                    <a:pt x="6282" y="268424"/>
                    <a:pt x="0" y="253259"/>
                    <a:pt x="0" y="237446"/>
                  </a:cubicBezTo>
                  <a:lnTo>
                    <a:pt x="0" y="59623"/>
                  </a:lnTo>
                  <a:cubicBezTo>
                    <a:pt x="0" y="43810"/>
                    <a:pt x="6282" y="28645"/>
                    <a:pt x="17463" y="17463"/>
                  </a:cubicBezTo>
                  <a:cubicBezTo>
                    <a:pt x="28645" y="6282"/>
                    <a:pt x="43810" y="0"/>
                    <a:pt x="59623" y="0"/>
                  </a:cubicBezTo>
                  <a:close/>
                </a:path>
              </a:pathLst>
            </a:custGeom>
            <a:solidFill>
              <a:srgbClr val="FD696E"/>
            </a:solidFill>
          </p:spPr>
        </p:sp>
        <p:sp>
          <p:nvSpPr>
            <p:cNvPr id="4" name="TextBox 4"/>
            <p:cNvSpPr txBox="1"/>
            <p:nvPr/>
          </p:nvSpPr>
          <p:spPr>
            <a:xfrm>
              <a:off x="0" y="-38100"/>
              <a:ext cx="1731306" cy="33516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1901" y="569502"/>
            <a:ext cx="13013226" cy="752577"/>
          </a:xfrm>
          <a:prstGeom prst="rect">
            <a:avLst/>
          </a:prstGeom>
        </p:spPr>
        <p:txBody>
          <a:bodyPr lIns="0" tIns="0" rIns="0" bIns="0" rtlCol="0" anchor="t">
            <a:spAutoFit/>
          </a:bodyPr>
          <a:lstStyle/>
          <a:p>
            <a:pPr algn="ctr">
              <a:lnSpc>
                <a:spcPts val="5380"/>
              </a:lnSpc>
            </a:pPr>
            <a:r>
              <a:rPr lang="en-US" sz="5546" b="1">
                <a:solidFill>
                  <a:srgbClr val="090147"/>
                </a:solidFill>
                <a:latin typeface="Times New Roman Bold"/>
                <a:ea typeface="Times New Roman Bold"/>
                <a:cs typeface="Times New Roman Bold"/>
                <a:sym typeface="Times New Roman Bold"/>
              </a:rPr>
              <a:t>Công nghệ sử dụng</a:t>
            </a:r>
          </a:p>
        </p:txBody>
      </p:sp>
      <p:grpSp>
        <p:nvGrpSpPr>
          <p:cNvPr id="6" name="Group 6"/>
          <p:cNvGrpSpPr/>
          <p:nvPr/>
        </p:nvGrpSpPr>
        <p:grpSpPr>
          <a:xfrm>
            <a:off x="1509307" y="1839903"/>
            <a:ext cx="7328483" cy="1745867"/>
            <a:chOff x="0" y="0"/>
            <a:chExt cx="1930136" cy="459817"/>
          </a:xfrm>
        </p:grpSpPr>
        <p:sp>
          <p:nvSpPr>
            <p:cNvPr id="7" name="Freeform 7"/>
            <p:cNvSpPr/>
            <p:nvPr/>
          </p:nvSpPr>
          <p:spPr>
            <a:xfrm>
              <a:off x="0" y="0"/>
              <a:ext cx="1930135" cy="459817"/>
            </a:xfrm>
            <a:custGeom>
              <a:avLst/>
              <a:gdLst/>
              <a:ahLst/>
              <a:cxnLst/>
              <a:rect l="l" t="t" r="r" b="b"/>
              <a:pathLst>
                <a:path w="1930135" h="459817">
                  <a:moveTo>
                    <a:pt x="53481" y="0"/>
                  </a:moveTo>
                  <a:lnTo>
                    <a:pt x="1876654" y="0"/>
                  </a:lnTo>
                  <a:cubicBezTo>
                    <a:pt x="1906191" y="0"/>
                    <a:pt x="1930135" y="23944"/>
                    <a:pt x="1930135" y="53481"/>
                  </a:cubicBezTo>
                  <a:lnTo>
                    <a:pt x="1930135" y="406336"/>
                  </a:lnTo>
                  <a:cubicBezTo>
                    <a:pt x="1930135" y="420520"/>
                    <a:pt x="1924501" y="434123"/>
                    <a:pt x="1914471" y="444153"/>
                  </a:cubicBezTo>
                  <a:cubicBezTo>
                    <a:pt x="1904442" y="454182"/>
                    <a:pt x="1890838" y="459817"/>
                    <a:pt x="1876654" y="459817"/>
                  </a:cubicBezTo>
                  <a:lnTo>
                    <a:pt x="53481" y="459817"/>
                  </a:lnTo>
                  <a:cubicBezTo>
                    <a:pt x="39297" y="459817"/>
                    <a:pt x="25694" y="454182"/>
                    <a:pt x="15664" y="444153"/>
                  </a:cubicBezTo>
                  <a:cubicBezTo>
                    <a:pt x="5635" y="434123"/>
                    <a:pt x="0" y="420520"/>
                    <a:pt x="0" y="406336"/>
                  </a:cubicBezTo>
                  <a:lnTo>
                    <a:pt x="0" y="53481"/>
                  </a:lnTo>
                  <a:cubicBezTo>
                    <a:pt x="0" y="39297"/>
                    <a:pt x="5635" y="25694"/>
                    <a:pt x="15664" y="15664"/>
                  </a:cubicBezTo>
                  <a:cubicBezTo>
                    <a:pt x="25694" y="5635"/>
                    <a:pt x="39297" y="0"/>
                    <a:pt x="53481" y="0"/>
                  </a:cubicBezTo>
                  <a:close/>
                </a:path>
              </a:pathLst>
            </a:custGeom>
            <a:gradFill rotWithShape="1">
              <a:gsLst>
                <a:gs pos="0">
                  <a:srgbClr val="192385">
                    <a:alpha val="100000"/>
                  </a:srgbClr>
                </a:gs>
                <a:gs pos="100000">
                  <a:srgbClr val="2D8BBA">
                    <a:alpha val="100000"/>
                  </a:srgbClr>
                </a:gs>
              </a:gsLst>
              <a:lin ang="5400000"/>
            </a:gradFill>
          </p:spPr>
        </p:sp>
        <p:sp>
          <p:nvSpPr>
            <p:cNvPr id="8" name="TextBox 8"/>
            <p:cNvSpPr txBox="1"/>
            <p:nvPr/>
          </p:nvSpPr>
          <p:spPr>
            <a:xfrm>
              <a:off x="0" y="-38100"/>
              <a:ext cx="1930136" cy="497917"/>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2"/>
            <a:stretch>
              <a:fillRect/>
            </a:stretch>
          </a:blipFill>
        </p:spPr>
      </p:sp>
      <p:sp>
        <p:nvSpPr>
          <p:cNvPr id="10" name="Freeform 10"/>
          <p:cNvSpPr/>
          <p:nvPr/>
        </p:nvSpPr>
        <p:spPr>
          <a:xfrm>
            <a:off x="-1895104" y="-1028700"/>
            <a:ext cx="3206731" cy="3248070"/>
          </a:xfrm>
          <a:custGeom>
            <a:avLst/>
            <a:gdLst/>
            <a:ahLst/>
            <a:cxnLst/>
            <a:rect l="l" t="t" r="r" b="b"/>
            <a:pathLst>
              <a:path w="3206731" h="3248070">
                <a:moveTo>
                  <a:pt x="0" y="0"/>
                </a:moveTo>
                <a:lnTo>
                  <a:pt x="3206731" y="0"/>
                </a:lnTo>
                <a:lnTo>
                  <a:pt x="3206731" y="3248070"/>
                </a:lnTo>
                <a:lnTo>
                  <a:pt x="0" y="3248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a:off x="-307200" y="8660925"/>
            <a:ext cx="3133320" cy="2814291"/>
          </a:xfrm>
          <a:custGeom>
            <a:avLst/>
            <a:gdLst/>
            <a:ahLst/>
            <a:cxnLst/>
            <a:rect l="l" t="t" r="r" b="b"/>
            <a:pathLst>
              <a:path w="3133320" h="2814291">
                <a:moveTo>
                  <a:pt x="0" y="0"/>
                </a:moveTo>
                <a:lnTo>
                  <a:pt x="3133320" y="0"/>
                </a:lnTo>
                <a:lnTo>
                  <a:pt x="3133320" y="2814292"/>
                </a:lnTo>
                <a:lnTo>
                  <a:pt x="0" y="28142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flipH="1" flipV="1">
            <a:off x="12170719" y="-134353"/>
            <a:ext cx="6583471" cy="3678514"/>
          </a:xfrm>
          <a:custGeom>
            <a:avLst/>
            <a:gdLst/>
            <a:ahLst/>
            <a:cxnLst/>
            <a:rect l="l" t="t" r="r" b="b"/>
            <a:pathLst>
              <a:path w="6583471" h="3678514">
                <a:moveTo>
                  <a:pt x="6583471" y="3678515"/>
                </a:moveTo>
                <a:lnTo>
                  <a:pt x="0" y="3678515"/>
                </a:lnTo>
                <a:lnTo>
                  <a:pt x="0" y="0"/>
                </a:lnTo>
                <a:lnTo>
                  <a:pt x="6583471" y="0"/>
                </a:lnTo>
                <a:lnTo>
                  <a:pt x="6583471" y="3678515"/>
                </a:lnTo>
                <a:close/>
              </a:path>
            </a:pathLst>
          </a:custGeom>
          <a:blipFill>
            <a:blip r:embed="rId7"/>
            <a:stretch>
              <a:fillRect/>
            </a:stretch>
          </a:blipFill>
        </p:spPr>
      </p:sp>
      <p:grpSp>
        <p:nvGrpSpPr>
          <p:cNvPr id="13" name="Group 13"/>
          <p:cNvGrpSpPr/>
          <p:nvPr/>
        </p:nvGrpSpPr>
        <p:grpSpPr>
          <a:xfrm>
            <a:off x="9821805" y="2140799"/>
            <a:ext cx="7931799" cy="6285207"/>
            <a:chOff x="0" y="0"/>
            <a:chExt cx="2089033" cy="1655363"/>
          </a:xfrm>
        </p:grpSpPr>
        <p:sp>
          <p:nvSpPr>
            <p:cNvPr id="14" name="Freeform 14"/>
            <p:cNvSpPr/>
            <p:nvPr/>
          </p:nvSpPr>
          <p:spPr>
            <a:xfrm>
              <a:off x="0" y="0"/>
              <a:ext cx="2089034" cy="1655363"/>
            </a:xfrm>
            <a:custGeom>
              <a:avLst/>
              <a:gdLst/>
              <a:ahLst/>
              <a:cxnLst/>
              <a:rect l="l" t="t" r="r" b="b"/>
              <a:pathLst>
                <a:path w="2089034" h="1655363">
                  <a:moveTo>
                    <a:pt x="49413" y="0"/>
                  </a:moveTo>
                  <a:lnTo>
                    <a:pt x="2039620" y="0"/>
                  </a:lnTo>
                  <a:cubicBezTo>
                    <a:pt x="2052726" y="0"/>
                    <a:pt x="2065294" y="5206"/>
                    <a:pt x="2074561" y="14473"/>
                  </a:cubicBezTo>
                  <a:cubicBezTo>
                    <a:pt x="2083827" y="23740"/>
                    <a:pt x="2089034" y="36308"/>
                    <a:pt x="2089034" y="49413"/>
                  </a:cubicBezTo>
                  <a:lnTo>
                    <a:pt x="2089034" y="1605950"/>
                  </a:lnTo>
                  <a:cubicBezTo>
                    <a:pt x="2089034" y="1619055"/>
                    <a:pt x="2083827" y="1631624"/>
                    <a:pt x="2074561" y="1640890"/>
                  </a:cubicBezTo>
                  <a:cubicBezTo>
                    <a:pt x="2065294" y="1650157"/>
                    <a:pt x="2052726" y="1655363"/>
                    <a:pt x="2039620" y="1655363"/>
                  </a:cubicBezTo>
                  <a:lnTo>
                    <a:pt x="49413" y="1655363"/>
                  </a:lnTo>
                  <a:cubicBezTo>
                    <a:pt x="22123" y="1655363"/>
                    <a:pt x="0" y="1633240"/>
                    <a:pt x="0" y="1605950"/>
                  </a:cubicBezTo>
                  <a:lnTo>
                    <a:pt x="0" y="49413"/>
                  </a:lnTo>
                  <a:cubicBezTo>
                    <a:pt x="0" y="36308"/>
                    <a:pt x="5206" y="23740"/>
                    <a:pt x="14473" y="14473"/>
                  </a:cubicBezTo>
                  <a:cubicBezTo>
                    <a:pt x="23740" y="5206"/>
                    <a:pt x="36308" y="0"/>
                    <a:pt x="49413" y="0"/>
                  </a:cubicBezTo>
                  <a:close/>
                </a:path>
              </a:pathLst>
            </a:custGeom>
            <a:solidFill>
              <a:srgbClr val="608BC1"/>
            </a:solidFill>
          </p:spPr>
        </p:sp>
        <p:sp>
          <p:nvSpPr>
            <p:cNvPr id="15" name="TextBox 15"/>
            <p:cNvSpPr txBox="1"/>
            <p:nvPr/>
          </p:nvSpPr>
          <p:spPr>
            <a:xfrm>
              <a:off x="0" y="-38100"/>
              <a:ext cx="2089033" cy="1693463"/>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p:cNvSpPr/>
          <p:nvPr/>
        </p:nvSpPr>
        <p:spPr>
          <a:xfrm>
            <a:off x="10069535" y="2326340"/>
            <a:ext cx="7510232" cy="5914124"/>
          </a:xfrm>
          <a:custGeom>
            <a:avLst/>
            <a:gdLst/>
            <a:ahLst/>
            <a:cxnLst/>
            <a:rect l="l" t="t" r="r" b="b"/>
            <a:pathLst>
              <a:path w="7510232" h="5914124">
                <a:moveTo>
                  <a:pt x="0" y="0"/>
                </a:moveTo>
                <a:lnTo>
                  <a:pt x="7510232" y="0"/>
                </a:lnTo>
                <a:lnTo>
                  <a:pt x="7510232" y="5914124"/>
                </a:lnTo>
                <a:lnTo>
                  <a:pt x="0" y="5914124"/>
                </a:lnTo>
                <a:lnTo>
                  <a:pt x="0" y="0"/>
                </a:lnTo>
                <a:close/>
              </a:path>
            </a:pathLst>
          </a:custGeom>
          <a:blipFill>
            <a:blip r:embed="rId8"/>
            <a:stretch>
              <a:fillRect t="-319" b="-319"/>
            </a:stretch>
          </a:blipFill>
        </p:spPr>
      </p:sp>
      <p:sp>
        <p:nvSpPr>
          <p:cNvPr id="17" name="TextBox 17"/>
          <p:cNvSpPr txBox="1"/>
          <p:nvPr/>
        </p:nvSpPr>
        <p:spPr>
          <a:xfrm>
            <a:off x="1845380" y="1890762"/>
            <a:ext cx="6888779" cy="1491088"/>
          </a:xfrm>
          <a:prstGeom prst="rect">
            <a:avLst/>
          </a:prstGeom>
        </p:spPr>
        <p:txBody>
          <a:bodyPr lIns="0" tIns="0" rIns="0" bIns="0" rtlCol="0" anchor="t">
            <a:spAutoFit/>
          </a:bodyPr>
          <a:lstStyle/>
          <a:p>
            <a:pPr algn="just">
              <a:lnSpc>
                <a:spcPts val="3914"/>
              </a:lnSpc>
            </a:pPr>
            <a:r>
              <a:rPr lang="en-US" sz="2795" spc="30">
                <a:solidFill>
                  <a:srgbClr val="FFFFFF"/>
                </a:solidFill>
                <a:latin typeface="Times New Roman"/>
                <a:ea typeface="Times New Roman"/>
                <a:cs typeface="Times New Roman"/>
                <a:sym typeface="Times New Roman"/>
              </a:rPr>
              <a:t>Frontend: ReactJS</a:t>
            </a:r>
          </a:p>
          <a:p>
            <a:pPr marL="603600" lvl="1" indent="-301800" algn="just">
              <a:lnSpc>
                <a:spcPts val="3914"/>
              </a:lnSpc>
              <a:buFont typeface="Arial"/>
              <a:buChar char="•"/>
            </a:pPr>
            <a:r>
              <a:rPr lang="en-US" sz="2795" spc="30">
                <a:solidFill>
                  <a:srgbClr val="FFFFFF"/>
                </a:solidFill>
                <a:latin typeface="Times New Roman"/>
                <a:ea typeface="Times New Roman"/>
                <a:cs typeface="Times New Roman"/>
                <a:sym typeface="Times New Roman"/>
              </a:rPr>
              <a:t>Component-based, tái sử dụng mã nguồn.</a:t>
            </a:r>
          </a:p>
          <a:p>
            <a:pPr marL="603600" lvl="1" indent="-301800" algn="just">
              <a:lnSpc>
                <a:spcPts val="3914"/>
              </a:lnSpc>
              <a:buFont typeface="Arial"/>
              <a:buChar char="•"/>
            </a:pPr>
            <a:r>
              <a:rPr lang="en-US" sz="2795" spc="30">
                <a:solidFill>
                  <a:srgbClr val="FFFFFF"/>
                </a:solidFill>
                <a:latin typeface="Times New Roman"/>
                <a:ea typeface="Times New Roman"/>
                <a:cs typeface="Times New Roman"/>
                <a:sym typeface="Times New Roman"/>
              </a:rPr>
              <a:t>Virtual DOM tối ưu hiệu năng.</a:t>
            </a:r>
          </a:p>
        </p:txBody>
      </p:sp>
      <p:grpSp>
        <p:nvGrpSpPr>
          <p:cNvPr id="18" name="Group 18"/>
          <p:cNvGrpSpPr/>
          <p:nvPr/>
        </p:nvGrpSpPr>
        <p:grpSpPr>
          <a:xfrm>
            <a:off x="1509307" y="3833420"/>
            <a:ext cx="7328483" cy="1786770"/>
            <a:chOff x="0" y="0"/>
            <a:chExt cx="1930136" cy="470590"/>
          </a:xfrm>
        </p:grpSpPr>
        <p:sp>
          <p:nvSpPr>
            <p:cNvPr id="19" name="Freeform 19"/>
            <p:cNvSpPr/>
            <p:nvPr/>
          </p:nvSpPr>
          <p:spPr>
            <a:xfrm>
              <a:off x="0" y="0"/>
              <a:ext cx="1930135" cy="470590"/>
            </a:xfrm>
            <a:custGeom>
              <a:avLst/>
              <a:gdLst/>
              <a:ahLst/>
              <a:cxnLst/>
              <a:rect l="l" t="t" r="r" b="b"/>
              <a:pathLst>
                <a:path w="1930135" h="470590">
                  <a:moveTo>
                    <a:pt x="53481" y="0"/>
                  </a:moveTo>
                  <a:lnTo>
                    <a:pt x="1876654" y="0"/>
                  </a:lnTo>
                  <a:cubicBezTo>
                    <a:pt x="1906191" y="0"/>
                    <a:pt x="1930135" y="23944"/>
                    <a:pt x="1930135" y="53481"/>
                  </a:cubicBezTo>
                  <a:lnTo>
                    <a:pt x="1930135" y="417109"/>
                  </a:lnTo>
                  <a:cubicBezTo>
                    <a:pt x="1930135" y="431293"/>
                    <a:pt x="1924501" y="444896"/>
                    <a:pt x="1914471" y="454925"/>
                  </a:cubicBezTo>
                  <a:cubicBezTo>
                    <a:pt x="1904442" y="464955"/>
                    <a:pt x="1890838" y="470590"/>
                    <a:pt x="1876654" y="470590"/>
                  </a:cubicBezTo>
                  <a:lnTo>
                    <a:pt x="53481" y="470590"/>
                  </a:lnTo>
                  <a:cubicBezTo>
                    <a:pt x="39297" y="470590"/>
                    <a:pt x="25694" y="464955"/>
                    <a:pt x="15664" y="454925"/>
                  </a:cubicBezTo>
                  <a:cubicBezTo>
                    <a:pt x="5635" y="444896"/>
                    <a:pt x="0" y="431293"/>
                    <a:pt x="0" y="417109"/>
                  </a:cubicBezTo>
                  <a:lnTo>
                    <a:pt x="0" y="53481"/>
                  </a:lnTo>
                  <a:cubicBezTo>
                    <a:pt x="0" y="39297"/>
                    <a:pt x="5635" y="25694"/>
                    <a:pt x="15664" y="15664"/>
                  </a:cubicBezTo>
                  <a:cubicBezTo>
                    <a:pt x="25694" y="5635"/>
                    <a:pt x="39297" y="0"/>
                    <a:pt x="53481" y="0"/>
                  </a:cubicBezTo>
                  <a:close/>
                </a:path>
              </a:pathLst>
            </a:custGeom>
            <a:gradFill rotWithShape="1">
              <a:gsLst>
                <a:gs pos="0">
                  <a:srgbClr val="192385">
                    <a:alpha val="100000"/>
                  </a:srgbClr>
                </a:gs>
                <a:gs pos="100000">
                  <a:srgbClr val="2D8BBA">
                    <a:alpha val="100000"/>
                  </a:srgbClr>
                </a:gs>
              </a:gsLst>
              <a:lin ang="5400000"/>
            </a:gradFill>
          </p:spPr>
        </p:sp>
        <p:sp>
          <p:nvSpPr>
            <p:cNvPr id="20" name="TextBox 20"/>
            <p:cNvSpPr txBox="1"/>
            <p:nvPr/>
          </p:nvSpPr>
          <p:spPr>
            <a:xfrm>
              <a:off x="0" y="-38100"/>
              <a:ext cx="1930136" cy="508690"/>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1949012" y="3943161"/>
            <a:ext cx="6888779" cy="1491088"/>
          </a:xfrm>
          <a:prstGeom prst="rect">
            <a:avLst/>
          </a:prstGeom>
        </p:spPr>
        <p:txBody>
          <a:bodyPr lIns="0" tIns="0" rIns="0" bIns="0" rtlCol="0" anchor="t">
            <a:spAutoFit/>
          </a:bodyPr>
          <a:lstStyle/>
          <a:p>
            <a:pPr algn="just">
              <a:lnSpc>
                <a:spcPts val="3914"/>
              </a:lnSpc>
            </a:pPr>
            <a:r>
              <a:rPr lang="en-US" sz="2795" spc="30">
                <a:solidFill>
                  <a:srgbClr val="FFFFFF"/>
                </a:solidFill>
                <a:latin typeface="Times New Roman"/>
                <a:ea typeface="Times New Roman"/>
                <a:cs typeface="Times New Roman"/>
                <a:sym typeface="Times New Roman"/>
              </a:rPr>
              <a:t>Backend: NodeJS &amp; Express.js</a:t>
            </a:r>
          </a:p>
          <a:p>
            <a:pPr marL="603600" lvl="1" indent="-301800" algn="just">
              <a:lnSpc>
                <a:spcPts val="3914"/>
              </a:lnSpc>
              <a:buFont typeface="Arial"/>
              <a:buChar char="•"/>
            </a:pPr>
            <a:r>
              <a:rPr lang="en-US" sz="2795" spc="30">
                <a:solidFill>
                  <a:srgbClr val="FFFFFF"/>
                </a:solidFill>
                <a:latin typeface="Times New Roman"/>
                <a:ea typeface="Times New Roman"/>
                <a:cs typeface="Times New Roman"/>
                <a:sym typeface="Times New Roman"/>
              </a:rPr>
              <a:t>Xử lý bất đồng bộ, hiệu năng cao.</a:t>
            </a:r>
          </a:p>
          <a:p>
            <a:pPr marL="603600" lvl="1" indent="-301800" algn="just">
              <a:lnSpc>
                <a:spcPts val="3914"/>
              </a:lnSpc>
              <a:buFont typeface="Arial"/>
              <a:buChar char="•"/>
            </a:pPr>
            <a:r>
              <a:rPr lang="en-US" sz="2795" spc="30">
                <a:solidFill>
                  <a:srgbClr val="FFFFFF"/>
                </a:solidFill>
                <a:latin typeface="Times New Roman"/>
                <a:ea typeface="Times New Roman"/>
                <a:cs typeface="Times New Roman"/>
                <a:sym typeface="Times New Roman"/>
              </a:rPr>
              <a:t>Xây dựng RESTful API linh hoạt.</a:t>
            </a:r>
          </a:p>
        </p:txBody>
      </p:sp>
      <p:grpSp>
        <p:nvGrpSpPr>
          <p:cNvPr id="22" name="Group 22"/>
          <p:cNvGrpSpPr/>
          <p:nvPr/>
        </p:nvGrpSpPr>
        <p:grpSpPr>
          <a:xfrm>
            <a:off x="1509307" y="5867840"/>
            <a:ext cx="7328483" cy="1590981"/>
            <a:chOff x="0" y="0"/>
            <a:chExt cx="1930136" cy="419024"/>
          </a:xfrm>
        </p:grpSpPr>
        <p:sp>
          <p:nvSpPr>
            <p:cNvPr id="23" name="Freeform 23"/>
            <p:cNvSpPr/>
            <p:nvPr/>
          </p:nvSpPr>
          <p:spPr>
            <a:xfrm>
              <a:off x="0" y="0"/>
              <a:ext cx="1930135" cy="419024"/>
            </a:xfrm>
            <a:custGeom>
              <a:avLst/>
              <a:gdLst/>
              <a:ahLst/>
              <a:cxnLst/>
              <a:rect l="l" t="t" r="r" b="b"/>
              <a:pathLst>
                <a:path w="1930135" h="419024">
                  <a:moveTo>
                    <a:pt x="53481" y="0"/>
                  </a:moveTo>
                  <a:lnTo>
                    <a:pt x="1876654" y="0"/>
                  </a:lnTo>
                  <a:cubicBezTo>
                    <a:pt x="1906191" y="0"/>
                    <a:pt x="1930135" y="23944"/>
                    <a:pt x="1930135" y="53481"/>
                  </a:cubicBezTo>
                  <a:lnTo>
                    <a:pt x="1930135" y="365543"/>
                  </a:lnTo>
                  <a:cubicBezTo>
                    <a:pt x="1930135" y="379727"/>
                    <a:pt x="1924501" y="393330"/>
                    <a:pt x="1914471" y="403360"/>
                  </a:cubicBezTo>
                  <a:cubicBezTo>
                    <a:pt x="1904442" y="413389"/>
                    <a:pt x="1890838" y="419024"/>
                    <a:pt x="1876654" y="419024"/>
                  </a:cubicBezTo>
                  <a:lnTo>
                    <a:pt x="53481" y="419024"/>
                  </a:lnTo>
                  <a:cubicBezTo>
                    <a:pt x="39297" y="419024"/>
                    <a:pt x="25694" y="413389"/>
                    <a:pt x="15664" y="403360"/>
                  </a:cubicBezTo>
                  <a:cubicBezTo>
                    <a:pt x="5635" y="393330"/>
                    <a:pt x="0" y="379727"/>
                    <a:pt x="0" y="365543"/>
                  </a:cubicBezTo>
                  <a:lnTo>
                    <a:pt x="0" y="53481"/>
                  </a:lnTo>
                  <a:cubicBezTo>
                    <a:pt x="0" y="39297"/>
                    <a:pt x="5635" y="25694"/>
                    <a:pt x="15664" y="15664"/>
                  </a:cubicBezTo>
                  <a:cubicBezTo>
                    <a:pt x="25694" y="5635"/>
                    <a:pt x="39297" y="0"/>
                    <a:pt x="53481" y="0"/>
                  </a:cubicBezTo>
                  <a:close/>
                </a:path>
              </a:pathLst>
            </a:custGeom>
            <a:gradFill rotWithShape="1">
              <a:gsLst>
                <a:gs pos="0">
                  <a:srgbClr val="192385">
                    <a:alpha val="100000"/>
                  </a:srgbClr>
                </a:gs>
                <a:gs pos="100000">
                  <a:srgbClr val="2D8BBA">
                    <a:alpha val="100000"/>
                  </a:srgbClr>
                </a:gs>
              </a:gsLst>
              <a:lin ang="5400000"/>
            </a:gradFill>
          </p:spPr>
        </p:sp>
        <p:sp>
          <p:nvSpPr>
            <p:cNvPr id="24" name="TextBox 24"/>
            <p:cNvSpPr txBox="1"/>
            <p:nvPr/>
          </p:nvSpPr>
          <p:spPr>
            <a:xfrm>
              <a:off x="0" y="-38100"/>
              <a:ext cx="1930136" cy="457124"/>
            </a:xfrm>
            <a:prstGeom prst="rect">
              <a:avLst/>
            </a:prstGeom>
          </p:spPr>
          <p:txBody>
            <a:bodyPr lIns="50800" tIns="50800" rIns="50800" bIns="50800" rtlCol="0" anchor="ctr"/>
            <a:lstStyle/>
            <a:p>
              <a:pPr algn="ctr">
                <a:lnSpc>
                  <a:spcPts val="2659"/>
                </a:lnSpc>
                <a:spcBef>
                  <a:spcPct val="0"/>
                </a:spcBef>
              </a:pPr>
              <a:endParaRPr/>
            </a:p>
          </p:txBody>
        </p:sp>
      </p:grpSp>
      <p:sp>
        <p:nvSpPr>
          <p:cNvPr id="25" name="TextBox 25"/>
          <p:cNvSpPr txBox="1"/>
          <p:nvPr/>
        </p:nvSpPr>
        <p:spPr>
          <a:xfrm>
            <a:off x="1949012" y="5911478"/>
            <a:ext cx="6888779" cy="1491088"/>
          </a:xfrm>
          <a:prstGeom prst="rect">
            <a:avLst/>
          </a:prstGeom>
        </p:spPr>
        <p:txBody>
          <a:bodyPr lIns="0" tIns="0" rIns="0" bIns="0" rtlCol="0" anchor="t">
            <a:spAutoFit/>
          </a:bodyPr>
          <a:lstStyle/>
          <a:p>
            <a:pPr algn="just">
              <a:lnSpc>
                <a:spcPts val="3914"/>
              </a:lnSpc>
            </a:pPr>
            <a:r>
              <a:rPr lang="en-US" sz="2795" spc="30">
                <a:solidFill>
                  <a:srgbClr val="FFFFFF"/>
                </a:solidFill>
                <a:latin typeface="Times New Roman"/>
                <a:ea typeface="Times New Roman"/>
                <a:cs typeface="Times New Roman"/>
                <a:sym typeface="Times New Roman"/>
              </a:rPr>
              <a:t>Database: MongoDB</a:t>
            </a:r>
          </a:p>
          <a:p>
            <a:pPr marL="603600" lvl="1" indent="-301800" algn="just">
              <a:lnSpc>
                <a:spcPts val="3914"/>
              </a:lnSpc>
              <a:buFont typeface="Arial"/>
              <a:buChar char="•"/>
            </a:pPr>
            <a:r>
              <a:rPr lang="en-US" sz="2795" spc="30">
                <a:solidFill>
                  <a:srgbClr val="FFFFFF"/>
                </a:solidFill>
                <a:latin typeface="Times New Roman"/>
                <a:ea typeface="Times New Roman"/>
                <a:cs typeface="Times New Roman"/>
                <a:sym typeface="Times New Roman"/>
              </a:rPr>
              <a:t>NoSQL, lưu trữ dạng Document (JSON).</a:t>
            </a:r>
          </a:p>
          <a:p>
            <a:pPr marL="603600" lvl="1" indent="-301800" algn="just">
              <a:lnSpc>
                <a:spcPts val="3914"/>
              </a:lnSpc>
              <a:buFont typeface="Arial"/>
              <a:buChar char="•"/>
            </a:pPr>
            <a:r>
              <a:rPr lang="en-US" sz="2795" spc="30">
                <a:solidFill>
                  <a:srgbClr val="FFFFFF"/>
                </a:solidFill>
                <a:latin typeface="Times New Roman"/>
                <a:ea typeface="Times New Roman"/>
                <a:cs typeface="Times New Roman"/>
                <a:sym typeface="Times New Roman"/>
              </a:rPr>
              <a:t>Linh hoạt, dễ mở rộng.</a:t>
            </a:r>
          </a:p>
        </p:txBody>
      </p:sp>
      <p:grpSp>
        <p:nvGrpSpPr>
          <p:cNvPr id="26" name="Group 26"/>
          <p:cNvGrpSpPr/>
          <p:nvPr/>
        </p:nvGrpSpPr>
        <p:grpSpPr>
          <a:xfrm>
            <a:off x="1509307" y="7650216"/>
            <a:ext cx="7328483" cy="1316389"/>
            <a:chOff x="0" y="0"/>
            <a:chExt cx="1930136" cy="346703"/>
          </a:xfrm>
        </p:grpSpPr>
        <p:sp>
          <p:nvSpPr>
            <p:cNvPr id="27" name="Freeform 27"/>
            <p:cNvSpPr/>
            <p:nvPr/>
          </p:nvSpPr>
          <p:spPr>
            <a:xfrm>
              <a:off x="0" y="0"/>
              <a:ext cx="1930135" cy="346703"/>
            </a:xfrm>
            <a:custGeom>
              <a:avLst/>
              <a:gdLst/>
              <a:ahLst/>
              <a:cxnLst/>
              <a:rect l="l" t="t" r="r" b="b"/>
              <a:pathLst>
                <a:path w="1930135" h="346703">
                  <a:moveTo>
                    <a:pt x="53481" y="0"/>
                  </a:moveTo>
                  <a:lnTo>
                    <a:pt x="1876654" y="0"/>
                  </a:lnTo>
                  <a:cubicBezTo>
                    <a:pt x="1906191" y="0"/>
                    <a:pt x="1930135" y="23944"/>
                    <a:pt x="1930135" y="53481"/>
                  </a:cubicBezTo>
                  <a:lnTo>
                    <a:pt x="1930135" y="293222"/>
                  </a:lnTo>
                  <a:cubicBezTo>
                    <a:pt x="1930135" y="307406"/>
                    <a:pt x="1924501" y="321009"/>
                    <a:pt x="1914471" y="331039"/>
                  </a:cubicBezTo>
                  <a:cubicBezTo>
                    <a:pt x="1904442" y="341069"/>
                    <a:pt x="1890838" y="346703"/>
                    <a:pt x="1876654" y="346703"/>
                  </a:cubicBezTo>
                  <a:lnTo>
                    <a:pt x="53481" y="346703"/>
                  </a:lnTo>
                  <a:cubicBezTo>
                    <a:pt x="39297" y="346703"/>
                    <a:pt x="25694" y="341069"/>
                    <a:pt x="15664" y="331039"/>
                  </a:cubicBezTo>
                  <a:cubicBezTo>
                    <a:pt x="5635" y="321009"/>
                    <a:pt x="0" y="307406"/>
                    <a:pt x="0" y="293222"/>
                  </a:cubicBezTo>
                  <a:lnTo>
                    <a:pt x="0" y="53481"/>
                  </a:lnTo>
                  <a:cubicBezTo>
                    <a:pt x="0" y="39297"/>
                    <a:pt x="5635" y="25694"/>
                    <a:pt x="15664" y="15664"/>
                  </a:cubicBezTo>
                  <a:cubicBezTo>
                    <a:pt x="25694" y="5635"/>
                    <a:pt x="39297" y="0"/>
                    <a:pt x="53481" y="0"/>
                  </a:cubicBezTo>
                  <a:close/>
                </a:path>
              </a:pathLst>
            </a:custGeom>
            <a:gradFill rotWithShape="1">
              <a:gsLst>
                <a:gs pos="0">
                  <a:srgbClr val="192385">
                    <a:alpha val="100000"/>
                  </a:srgbClr>
                </a:gs>
                <a:gs pos="100000">
                  <a:srgbClr val="2D8BBA">
                    <a:alpha val="100000"/>
                  </a:srgbClr>
                </a:gs>
              </a:gsLst>
              <a:lin ang="5400000"/>
            </a:gradFill>
          </p:spPr>
        </p:sp>
        <p:sp>
          <p:nvSpPr>
            <p:cNvPr id="28" name="TextBox 28"/>
            <p:cNvSpPr txBox="1"/>
            <p:nvPr/>
          </p:nvSpPr>
          <p:spPr>
            <a:xfrm>
              <a:off x="0" y="-38100"/>
              <a:ext cx="1930136" cy="384803"/>
            </a:xfrm>
            <a:prstGeom prst="rect">
              <a:avLst/>
            </a:prstGeom>
          </p:spPr>
          <p:txBody>
            <a:bodyPr lIns="50800" tIns="50800" rIns="50800" bIns="50800" rtlCol="0" anchor="ctr"/>
            <a:lstStyle/>
            <a:p>
              <a:pPr algn="ctr">
                <a:lnSpc>
                  <a:spcPts val="2659"/>
                </a:lnSpc>
                <a:spcBef>
                  <a:spcPct val="0"/>
                </a:spcBef>
              </a:pPr>
              <a:endParaRPr/>
            </a:p>
          </p:txBody>
        </p:sp>
      </p:grpSp>
      <p:sp>
        <p:nvSpPr>
          <p:cNvPr id="29" name="TextBox 29"/>
          <p:cNvSpPr txBox="1"/>
          <p:nvPr/>
        </p:nvSpPr>
        <p:spPr>
          <a:xfrm>
            <a:off x="1845380" y="7764516"/>
            <a:ext cx="6888779" cy="995788"/>
          </a:xfrm>
          <a:prstGeom prst="rect">
            <a:avLst/>
          </a:prstGeom>
        </p:spPr>
        <p:txBody>
          <a:bodyPr lIns="0" tIns="0" rIns="0" bIns="0" rtlCol="0" anchor="t">
            <a:spAutoFit/>
          </a:bodyPr>
          <a:lstStyle/>
          <a:p>
            <a:pPr algn="just">
              <a:lnSpc>
                <a:spcPts val="3914"/>
              </a:lnSpc>
            </a:pPr>
            <a:r>
              <a:rPr lang="en-US" sz="2795" spc="30">
                <a:solidFill>
                  <a:srgbClr val="FFFFFF"/>
                </a:solidFill>
                <a:latin typeface="Times New Roman"/>
                <a:ea typeface="Times New Roman"/>
                <a:cs typeface="Times New Roman"/>
                <a:sym typeface="Times New Roman"/>
              </a:rPr>
              <a:t>Real-time: Socket.IO</a:t>
            </a:r>
          </a:p>
          <a:p>
            <a:pPr marL="603600" lvl="1" indent="-301800" algn="just">
              <a:lnSpc>
                <a:spcPts val="3914"/>
              </a:lnSpc>
              <a:buFont typeface="Arial"/>
              <a:buChar char="•"/>
            </a:pPr>
            <a:r>
              <a:rPr lang="en-US" sz="2795">
                <a:solidFill>
                  <a:srgbClr val="FFFFFF"/>
                </a:solidFill>
                <a:latin typeface="Times New Roman"/>
                <a:ea typeface="Times New Roman"/>
                <a:cs typeface="Times New Roman"/>
                <a:sym typeface="Times New Roman"/>
              </a:rPr>
              <a:t>Giao tiếp thời gian thực (Chat, Thông báo).</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3148991" y="338962"/>
            <a:ext cx="6573551" cy="1127933"/>
            <a:chOff x="0" y="0"/>
            <a:chExt cx="1731306" cy="297069"/>
          </a:xfrm>
        </p:grpSpPr>
        <p:sp>
          <p:nvSpPr>
            <p:cNvPr id="3" name="Freeform 3"/>
            <p:cNvSpPr/>
            <p:nvPr/>
          </p:nvSpPr>
          <p:spPr>
            <a:xfrm>
              <a:off x="0" y="0"/>
              <a:ext cx="1731306" cy="297069"/>
            </a:xfrm>
            <a:custGeom>
              <a:avLst/>
              <a:gdLst/>
              <a:ahLst/>
              <a:cxnLst/>
              <a:rect l="l" t="t" r="r" b="b"/>
              <a:pathLst>
                <a:path w="1731306" h="297069">
                  <a:moveTo>
                    <a:pt x="59623" y="0"/>
                  </a:moveTo>
                  <a:lnTo>
                    <a:pt x="1671683" y="0"/>
                  </a:lnTo>
                  <a:cubicBezTo>
                    <a:pt x="1687496" y="0"/>
                    <a:pt x="1702661" y="6282"/>
                    <a:pt x="1713842" y="17463"/>
                  </a:cubicBezTo>
                  <a:cubicBezTo>
                    <a:pt x="1725024" y="28645"/>
                    <a:pt x="1731306" y="43810"/>
                    <a:pt x="1731306" y="59623"/>
                  </a:cubicBezTo>
                  <a:lnTo>
                    <a:pt x="1731306" y="237446"/>
                  </a:lnTo>
                  <a:cubicBezTo>
                    <a:pt x="1731306" y="253259"/>
                    <a:pt x="1725024" y="268424"/>
                    <a:pt x="1713842" y="279606"/>
                  </a:cubicBezTo>
                  <a:cubicBezTo>
                    <a:pt x="1702661" y="290787"/>
                    <a:pt x="1687496" y="297069"/>
                    <a:pt x="1671683" y="297069"/>
                  </a:cubicBezTo>
                  <a:lnTo>
                    <a:pt x="59623" y="297069"/>
                  </a:lnTo>
                  <a:cubicBezTo>
                    <a:pt x="43810" y="297069"/>
                    <a:pt x="28645" y="290787"/>
                    <a:pt x="17463" y="279606"/>
                  </a:cubicBezTo>
                  <a:cubicBezTo>
                    <a:pt x="6282" y="268424"/>
                    <a:pt x="0" y="253259"/>
                    <a:pt x="0" y="237446"/>
                  </a:cubicBezTo>
                  <a:lnTo>
                    <a:pt x="0" y="59623"/>
                  </a:lnTo>
                  <a:cubicBezTo>
                    <a:pt x="0" y="43810"/>
                    <a:pt x="6282" y="28645"/>
                    <a:pt x="17463" y="17463"/>
                  </a:cubicBezTo>
                  <a:cubicBezTo>
                    <a:pt x="28645" y="6282"/>
                    <a:pt x="43810" y="0"/>
                    <a:pt x="59623" y="0"/>
                  </a:cubicBezTo>
                  <a:close/>
                </a:path>
              </a:pathLst>
            </a:custGeom>
            <a:solidFill>
              <a:srgbClr val="FD696E"/>
            </a:solidFill>
          </p:spPr>
        </p:sp>
        <p:sp>
          <p:nvSpPr>
            <p:cNvPr id="4" name="TextBox 4"/>
            <p:cNvSpPr txBox="1"/>
            <p:nvPr/>
          </p:nvSpPr>
          <p:spPr>
            <a:xfrm>
              <a:off x="0" y="-38100"/>
              <a:ext cx="1731306" cy="33516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1901" y="569502"/>
            <a:ext cx="13013226" cy="752577"/>
          </a:xfrm>
          <a:prstGeom prst="rect">
            <a:avLst/>
          </a:prstGeom>
        </p:spPr>
        <p:txBody>
          <a:bodyPr lIns="0" tIns="0" rIns="0" bIns="0" rtlCol="0" anchor="t">
            <a:spAutoFit/>
          </a:bodyPr>
          <a:lstStyle/>
          <a:p>
            <a:pPr algn="ctr">
              <a:lnSpc>
                <a:spcPts val="5380"/>
              </a:lnSpc>
            </a:pPr>
            <a:r>
              <a:rPr lang="en-US" sz="5546" b="1">
                <a:solidFill>
                  <a:srgbClr val="090147"/>
                </a:solidFill>
                <a:latin typeface="Times New Roman Bold"/>
                <a:ea typeface="Times New Roman Bold"/>
                <a:cs typeface="Times New Roman Bold"/>
                <a:sym typeface="Times New Roman Bold"/>
              </a:rPr>
              <a:t>Phân tích hệ thống</a:t>
            </a:r>
          </a:p>
        </p:txBody>
      </p:sp>
      <p:grpSp>
        <p:nvGrpSpPr>
          <p:cNvPr id="6" name="Group 6"/>
          <p:cNvGrpSpPr/>
          <p:nvPr/>
        </p:nvGrpSpPr>
        <p:grpSpPr>
          <a:xfrm>
            <a:off x="875315" y="2095545"/>
            <a:ext cx="9066850" cy="2880919"/>
            <a:chOff x="0" y="0"/>
            <a:chExt cx="2387977" cy="758760"/>
          </a:xfrm>
        </p:grpSpPr>
        <p:sp>
          <p:nvSpPr>
            <p:cNvPr id="7" name="Freeform 7"/>
            <p:cNvSpPr/>
            <p:nvPr/>
          </p:nvSpPr>
          <p:spPr>
            <a:xfrm>
              <a:off x="0" y="0"/>
              <a:ext cx="2387977" cy="758760"/>
            </a:xfrm>
            <a:custGeom>
              <a:avLst/>
              <a:gdLst/>
              <a:ahLst/>
              <a:cxnLst/>
              <a:rect l="l" t="t" r="r" b="b"/>
              <a:pathLst>
                <a:path w="2387977" h="758760">
                  <a:moveTo>
                    <a:pt x="43227" y="0"/>
                  </a:moveTo>
                  <a:lnTo>
                    <a:pt x="2344750" y="0"/>
                  </a:lnTo>
                  <a:cubicBezTo>
                    <a:pt x="2368623" y="0"/>
                    <a:pt x="2387977" y="19353"/>
                    <a:pt x="2387977" y="43227"/>
                  </a:cubicBezTo>
                  <a:lnTo>
                    <a:pt x="2387977" y="715533"/>
                  </a:lnTo>
                  <a:cubicBezTo>
                    <a:pt x="2387977" y="739407"/>
                    <a:pt x="2368623" y="758760"/>
                    <a:pt x="2344750" y="758760"/>
                  </a:cubicBezTo>
                  <a:lnTo>
                    <a:pt x="43227" y="758760"/>
                  </a:lnTo>
                  <a:cubicBezTo>
                    <a:pt x="19353" y="758760"/>
                    <a:pt x="0" y="739407"/>
                    <a:pt x="0" y="715533"/>
                  </a:cubicBezTo>
                  <a:lnTo>
                    <a:pt x="0" y="43227"/>
                  </a:lnTo>
                  <a:cubicBezTo>
                    <a:pt x="0" y="19353"/>
                    <a:pt x="19353" y="0"/>
                    <a:pt x="43227" y="0"/>
                  </a:cubicBezTo>
                  <a:close/>
                </a:path>
              </a:pathLst>
            </a:custGeom>
            <a:gradFill rotWithShape="1">
              <a:gsLst>
                <a:gs pos="0">
                  <a:srgbClr val="192385">
                    <a:alpha val="100000"/>
                  </a:srgbClr>
                </a:gs>
                <a:gs pos="100000">
                  <a:srgbClr val="2D8BBA">
                    <a:alpha val="100000"/>
                  </a:srgbClr>
                </a:gs>
              </a:gsLst>
              <a:lin ang="5400000"/>
            </a:gradFill>
          </p:spPr>
        </p:sp>
        <p:sp>
          <p:nvSpPr>
            <p:cNvPr id="8" name="TextBox 8"/>
            <p:cNvSpPr txBox="1"/>
            <p:nvPr/>
          </p:nvSpPr>
          <p:spPr>
            <a:xfrm>
              <a:off x="0" y="-38100"/>
              <a:ext cx="2387977" cy="796860"/>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2"/>
            <a:stretch>
              <a:fillRect/>
            </a:stretch>
          </a:blipFill>
        </p:spPr>
      </p:sp>
      <p:sp>
        <p:nvSpPr>
          <p:cNvPr id="10" name="Freeform 10"/>
          <p:cNvSpPr/>
          <p:nvPr/>
        </p:nvSpPr>
        <p:spPr>
          <a:xfrm>
            <a:off x="-1895104" y="-1028700"/>
            <a:ext cx="3206731" cy="3248070"/>
          </a:xfrm>
          <a:custGeom>
            <a:avLst/>
            <a:gdLst/>
            <a:ahLst/>
            <a:cxnLst/>
            <a:rect l="l" t="t" r="r" b="b"/>
            <a:pathLst>
              <a:path w="3206731" h="3248070">
                <a:moveTo>
                  <a:pt x="0" y="0"/>
                </a:moveTo>
                <a:lnTo>
                  <a:pt x="3206731" y="0"/>
                </a:lnTo>
                <a:lnTo>
                  <a:pt x="3206731" y="3248070"/>
                </a:lnTo>
                <a:lnTo>
                  <a:pt x="0" y="3248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a:off x="-307200" y="8660925"/>
            <a:ext cx="3133320" cy="2814291"/>
          </a:xfrm>
          <a:custGeom>
            <a:avLst/>
            <a:gdLst/>
            <a:ahLst/>
            <a:cxnLst/>
            <a:rect l="l" t="t" r="r" b="b"/>
            <a:pathLst>
              <a:path w="3133320" h="2814291">
                <a:moveTo>
                  <a:pt x="0" y="0"/>
                </a:moveTo>
                <a:lnTo>
                  <a:pt x="3133320" y="0"/>
                </a:lnTo>
                <a:lnTo>
                  <a:pt x="3133320" y="2814292"/>
                </a:lnTo>
                <a:lnTo>
                  <a:pt x="0" y="28142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flipH="1" flipV="1">
            <a:off x="12170719" y="-134353"/>
            <a:ext cx="6583471" cy="3678514"/>
          </a:xfrm>
          <a:custGeom>
            <a:avLst/>
            <a:gdLst/>
            <a:ahLst/>
            <a:cxnLst/>
            <a:rect l="l" t="t" r="r" b="b"/>
            <a:pathLst>
              <a:path w="6583471" h="3678514">
                <a:moveTo>
                  <a:pt x="6583471" y="3678515"/>
                </a:moveTo>
                <a:lnTo>
                  <a:pt x="0" y="3678515"/>
                </a:lnTo>
                <a:lnTo>
                  <a:pt x="0" y="0"/>
                </a:lnTo>
                <a:lnTo>
                  <a:pt x="6583471" y="0"/>
                </a:lnTo>
                <a:lnTo>
                  <a:pt x="6583471" y="3678515"/>
                </a:lnTo>
                <a:close/>
              </a:path>
            </a:pathLst>
          </a:custGeom>
          <a:blipFill>
            <a:blip r:embed="rId7"/>
            <a:stretch>
              <a:fillRect/>
            </a:stretch>
          </a:blipFill>
        </p:spPr>
      </p:sp>
      <p:grpSp>
        <p:nvGrpSpPr>
          <p:cNvPr id="13" name="Group 13"/>
          <p:cNvGrpSpPr/>
          <p:nvPr/>
        </p:nvGrpSpPr>
        <p:grpSpPr>
          <a:xfrm>
            <a:off x="10873556" y="812451"/>
            <a:ext cx="5328183" cy="9195664"/>
            <a:chOff x="0" y="0"/>
            <a:chExt cx="1403308" cy="2421903"/>
          </a:xfrm>
        </p:grpSpPr>
        <p:sp>
          <p:nvSpPr>
            <p:cNvPr id="14" name="Freeform 14"/>
            <p:cNvSpPr/>
            <p:nvPr/>
          </p:nvSpPr>
          <p:spPr>
            <a:xfrm>
              <a:off x="0" y="0"/>
              <a:ext cx="1403308" cy="2421903"/>
            </a:xfrm>
            <a:custGeom>
              <a:avLst/>
              <a:gdLst/>
              <a:ahLst/>
              <a:cxnLst/>
              <a:rect l="l" t="t" r="r" b="b"/>
              <a:pathLst>
                <a:path w="1403308" h="2421903">
                  <a:moveTo>
                    <a:pt x="73559" y="0"/>
                  </a:moveTo>
                  <a:lnTo>
                    <a:pt x="1329749" y="0"/>
                  </a:lnTo>
                  <a:cubicBezTo>
                    <a:pt x="1349258" y="0"/>
                    <a:pt x="1367968" y="7750"/>
                    <a:pt x="1381763" y="21545"/>
                  </a:cubicBezTo>
                  <a:cubicBezTo>
                    <a:pt x="1395558" y="35340"/>
                    <a:pt x="1403308" y="54050"/>
                    <a:pt x="1403308" y="73559"/>
                  </a:cubicBezTo>
                  <a:lnTo>
                    <a:pt x="1403308" y="2348345"/>
                  </a:lnTo>
                  <a:cubicBezTo>
                    <a:pt x="1403308" y="2367854"/>
                    <a:pt x="1395558" y="2386563"/>
                    <a:pt x="1381763" y="2400359"/>
                  </a:cubicBezTo>
                  <a:cubicBezTo>
                    <a:pt x="1367968" y="2414153"/>
                    <a:pt x="1349258" y="2421903"/>
                    <a:pt x="1329749" y="2421903"/>
                  </a:cubicBezTo>
                  <a:lnTo>
                    <a:pt x="73559" y="2421903"/>
                  </a:lnTo>
                  <a:cubicBezTo>
                    <a:pt x="54050" y="2421903"/>
                    <a:pt x="35340" y="2414153"/>
                    <a:pt x="21545" y="2400359"/>
                  </a:cubicBezTo>
                  <a:cubicBezTo>
                    <a:pt x="7750" y="2386563"/>
                    <a:pt x="0" y="2367854"/>
                    <a:pt x="0" y="2348345"/>
                  </a:cubicBezTo>
                  <a:lnTo>
                    <a:pt x="0" y="73559"/>
                  </a:lnTo>
                  <a:cubicBezTo>
                    <a:pt x="0" y="54050"/>
                    <a:pt x="7750" y="35340"/>
                    <a:pt x="21545" y="21545"/>
                  </a:cubicBezTo>
                  <a:cubicBezTo>
                    <a:pt x="35340" y="7750"/>
                    <a:pt x="54050" y="0"/>
                    <a:pt x="73559" y="0"/>
                  </a:cubicBezTo>
                  <a:close/>
                </a:path>
              </a:pathLst>
            </a:custGeom>
            <a:solidFill>
              <a:srgbClr val="608BC1"/>
            </a:solidFill>
          </p:spPr>
        </p:sp>
        <p:sp>
          <p:nvSpPr>
            <p:cNvPr id="15" name="TextBox 15"/>
            <p:cNvSpPr txBox="1"/>
            <p:nvPr/>
          </p:nvSpPr>
          <p:spPr>
            <a:xfrm>
              <a:off x="0" y="-38100"/>
              <a:ext cx="1403308" cy="2460003"/>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p:cNvSpPr/>
          <p:nvPr/>
        </p:nvSpPr>
        <p:spPr>
          <a:xfrm>
            <a:off x="11158197" y="946157"/>
            <a:ext cx="4776600" cy="8976186"/>
          </a:xfrm>
          <a:custGeom>
            <a:avLst/>
            <a:gdLst/>
            <a:ahLst/>
            <a:cxnLst/>
            <a:rect l="l" t="t" r="r" b="b"/>
            <a:pathLst>
              <a:path w="4776600" h="8976186">
                <a:moveTo>
                  <a:pt x="0" y="0"/>
                </a:moveTo>
                <a:lnTo>
                  <a:pt x="4776601" y="0"/>
                </a:lnTo>
                <a:lnTo>
                  <a:pt x="4776601" y="8976185"/>
                </a:lnTo>
                <a:lnTo>
                  <a:pt x="0" y="8976185"/>
                </a:lnTo>
                <a:lnTo>
                  <a:pt x="0" y="0"/>
                </a:lnTo>
                <a:close/>
              </a:path>
            </a:pathLst>
          </a:custGeom>
          <a:blipFill>
            <a:blip r:embed="rId8"/>
            <a:stretch>
              <a:fillRect r="-302"/>
            </a:stretch>
          </a:blipFill>
        </p:spPr>
      </p:sp>
      <p:sp>
        <p:nvSpPr>
          <p:cNvPr id="17" name="TextBox 17"/>
          <p:cNvSpPr txBox="1"/>
          <p:nvPr/>
        </p:nvSpPr>
        <p:spPr>
          <a:xfrm>
            <a:off x="1176858" y="2265217"/>
            <a:ext cx="8545685" cy="2481688"/>
          </a:xfrm>
          <a:prstGeom prst="rect">
            <a:avLst/>
          </a:prstGeom>
        </p:spPr>
        <p:txBody>
          <a:bodyPr lIns="0" tIns="0" rIns="0" bIns="0" rtlCol="0" anchor="t">
            <a:spAutoFit/>
          </a:bodyPr>
          <a:lstStyle/>
          <a:p>
            <a:pPr algn="just">
              <a:lnSpc>
                <a:spcPts val="3914"/>
              </a:lnSpc>
            </a:pPr>
            <a:r>
              <a:rPr lang="en-US" sz="2795" spc="30">
                <a:solidFill>
                  <a:srgbClr val="FFFFFF"/>
                </a:solidFill>
                <a:latin typeface="Times New Roman"/>
                <a:ea typeface="Times New Roman"/>
                <a:cs typeface="Times New Roman"/>
                <a:sym typeface="Times New Roman"/>
              </a:rPr>
              <a:t>Yêu cầu chức năng:</a:t>
            </a:r>
          </a:p>
          <a:p>
            <a:pPr marL="603600" lvl="1" indent="-301800" algn="just">
              <a:lnSpc>
                <a:spcPts val="3914"/>
              </a:lnSpc>
              <a:buFont typeface="Arial"/>
              <a:buChar char="•"/>
            </a:pPr>
            <a:r>
              <a:rPr lang="en-US" sz="2795" spc="30">
                <a:solidFill>
                  <a:srgbClr val="FFFFFF"/>
                </a:solidFill>
                <a:latin typeface="Times New Roman"/>
                <a:ea typeface="Times New Roman"/>
                <a:cs typeface="Times New Roman"/>
                <a:sym typeface="Times New Roman"/>
              </a:rPr>
              <a:t>Người dùng (Student): Đăng ký/nhập, Đăng bài, Like/Comment, Chat riêng/chung, Báo cáo vi phạm.</a:t>
            </a:r>
          </a:p>
          <a:p>
            <a:pPr marL="603600" lvl="1" indent="-301800" algn="just">
              <a:lnSpc>
                <a:spcPts val="3914"/>
              </a:lnSpc>
              <a:buFont typeface="Arial"/>
              <a:buChar char="•"/>
            </a:pPr>
            <a:r>
              <a:rPr lang="en-US" sz="2795" spc="30">
                <a:solidFill>
                  <a:srgbClr val="FFFFFF"/>
                </a:solidFill>
                <a:latin typeface="Times New Roman"/>
                <a:ea typeface="Times New Roman"/>
                <a:cs typeface="Times New Roman"/>
                <a:sym typeface="Times New Roman"/>
              </a:rPr>
              <a:t>Quản trị viên (Admin/Mod): Quản lý người dùng, Duyệt bài, Quản lý danh mục, Thống kê.</a:t>
            </a:r>
          </a:p>
        </p:txBody>
      </p:sp>
      <p:grpSp>
        <p:nvGrpSpPr>
          <p:cNvPr id="18" name="Group 18"/>
          <p:cNvGrpSpPr/>
          <p:nvPr/>
        </p:nvGrpSpPr>
        <p:grpSpPr>
          <a:xfrm>
            <a:off x="875315" y="5747990"/>
            <a:ext cx="6622911" cy="2015644"/>
            <a:chOff x="0" y="0"/>
            <a:chExt cx="1744306" cy="686044"/>
          </a:xfrm>
        </p:grpSpPr>
        <p:sp>
          <p:nvSpPr>
            <p:cNvPr id="19" name="Freeform 19"/>
            <p:cNvSpPr/>
            <p:nvPr/>
          </p:nvSpPr>
          <p:spPr>
            <a:xfrm>
              <a:off x="0" y="0"/>
              <a:ext cx="1744306" cy="686044"/>
            </a:xfrm>
            <a:custGeom>
              <a:avLst/>
              <a:gdLst/>
              <a:ahLst/>
              <a:cxnLst/>
              <a:rect l="l" t="t" r="r" b="b"/>
              <a:pathLst>
                <a:path w="1744306" h="686044">
                  <a:moveTo>
                    <a:pt x="59179" y="0"/>
                  </a:moveTo>
                  <a:lnTo>
                    <a:pt x="1685127" y="0"/>
                  </a:lnTo>
                  <a:cubicBezTo>
                    <a:pt x="1700822" y="0"/>
                    <a:pt x="1715875" y="6235"/>
                    <a:pt x="1726973" y="17333"/>
                  </a:cubicBezTo>
                  <a:cubicBezTo>
                    <a:pt x="1738071" y="28431"/>
                    <a:pt x="1744306" y="43483"/>
                    <a:pt x="1744306" y="59179"/>
                  </a:cubicBezTo>
                  <a:lnTo>
                    <a:pt x="1744306" y="626866"/>
                  </a:lnTo>
                  <a:cubicBezTo>
                    <a:pt x="1744306" y="659549"/>
                    <a:pt x="1717811" y="686044"/>
                    <a:pt x="1685127" y="686044"/>
                  </a:cubicBezTo>
                  <a:lnTo>
                    <a:pt x="59179" y="686044"/>
                  </a:lnTo>
                  <a:cubicBezTo>
                    <a:pt x="43483" y="686044"/>
                    <a:pt x="28431" y="679810"/>
                    <a:pt x="17333" y="668711"/>
                  </a:cubicBezTo>
                  <a:cubicBezTo>
                    <a:pt x="6235" y="657613"/>
                    <a:pt x="0" y="642561"/>
                    <a:pt x="0" y="626866"/>
                  </a:cubicBezTo>
                  <a:lnTo>
                    <a:pt x="0" y="59179"/>
                  </a:lnTo>
                  <a:cubicBezTo>
                    <a:pt x="0" y="43483"/>
                    <a:pt x="6235" y="28431"/>
                    <a:pt x="17333" y="17333"/>
                  </a:cubicBezTo>
                  <a:cubicBezTo>
                    <a:pt x="28431" y="6235"/>
                    <a:pt x="43483" y="0"/>
                    <a:pt x="59179" y="0"/>
                  </a:cubicBezTo>
                  <a:close/>
                </a:path>
              </a:pathLst>
            </a:custGeom>
            <a:gradFill rotWithShape="1">
              <a:gsLst>
                <a:gs pos="0">
                  <a:srgbClr val="192385">
                    <a:alpha val="100000"/>
                  </a:srgbClr>
                </a:gs>
                <a:gs pos="100000">
                  <a:srgbClr val="2D8BBA">
                    <a:alpha val="100000"/>
                  </a:srgbClr>
                </a:gs>
              </a:gsLst>
              <a:lin ang="5400000"/>
            </a:gradFill>
          </p:spPr>
        </p:sp>
        <p:sp>
          <p:nvSpPr>
            <p:cNvPr id="20" name="TextBox 20"/>
            <p:cNvSpPr txBox="1"/>
            <p:nvPr/>
          </p:nvSpPr>
          <p:spPr>
            <a:xfrm>
              <a:off x="0" y="-38100"/>
              <a:ext cx="1744306" cy="724144"/>
            </a:xfrm>
            <a:prstGeom prst="rect">
              <a:avLst/>
            </a:prstGeom>
          </p:spPr>
          <p:txBody>
            <a:bodyPr lIns="50800" tIns="50800" rIns="50800" bIns="50800" rtlCol="0" anchor="ctr"/>
            <a:lstStyle/>
            <a:p>
              <a:pPr algn="ctr">
                <a:lnSpc>
                  <a:spcPts val="2659"/>
                </a:lnSpc>
                <a:spcBef>
                  <a:spcPct val="0"/>
                </a:spcBef>
              </a:pPr>
              <a:endParaRPr/>
            </a:p>
          </p:txBody>
        </p:sp>
      </p:grpSp>
      <p:sp>
        <p:nvSpPr>
          <p:cNvPr id="21" name="TextBox 21"/>
          <p:cNvSpPr txBox="1"/>
          <p:nvPr/>
        </p:nvSpPr>
        <p:spPr>
          <a:xfrm>
            <a:off x="1135897" y="6019107"/>
            <a:ext cx="8545685" cy="1459374"/>
          </a:xfrm>
          <a:prstGeom prst="rect">
            <a:avLst/>
          </a:prstGeom>
        </p:spPr>
        <p:txBody>
          <a:bodyPr lIns="0" tIns="0" rIns="0" bIns="0" rtlCol="0" anchor="t">
            <a:spAutoFit/>
          </a:bodyPr>
          <a:lstStyle/>
          <a:p>
            <a:pPr algn="just">
              <a:lnSpc>
                <a:spcPts val="3914"/>
              </a:lnSpc>
            </a:pPr>
            <a:r>
              <a:rPr lang="en-US" sz="2795" spc="30">
                <a:solidFill>
                  <a:srgbClr val="FFFFFF"/>
                </a:solidFill>
                <a:latin typeface="Times New Roman"/>
                <a:ea typeface="Times New Roman"/>
                <a:cs typeface="Times New Roman"/>
                <a:sym typeface="Times New Roman"/>
              </a:rPr>
              <a:t>Yêu cầu phi chức năng:</a:t>
            </a:r>
          </a:p>
          <a:p>
            <a:pPr marL="603600" lvl="1" indent="-301800" algn="just">
              <a:lnSpc>
                <a:spcPts val="3914"/>
              </a:lnSpc>
              <a:buFont typeface="Arial"/>
              <a:buChar char="•"/>
            </a:pPr>
            <a:r>
              <a:rPr lang="en-US" sz="2795" spc="30">
                <a:solidFill>
                  <a:srgbClr val="FFFFFF"/>
                </a:solidFill>
                <a:latin typeface="Times New Roman"/>
                <a:ea typeface="Times New Roman"/>
                <a:cs typeface="Times New Roman"/>
                <a:sym typeface="Times New Roman"/>
              </a:rPr>
              <a:t>Bảo mật (JWT, mã hóa mật khẩu).</a:t>
            </a:r>
          </a:p>
          <a:p>
            <a:pPr marL="603600" lvl="1" indent="-301800" algn="just">
              <a:lnSpc>
                <a:spcPts val="3914"/>
              </a:lnSpc>
              <a:buFont typeface="Arial"/>
              <a:buChar char="•"/>
            </a:pPr>
            <a:r>
              <a:rPr lang="en-US" sz="2795" spc="30">
                <a:solidFill>
                  <a:srgbClr val="FFFFFF"/>
                </a:solidFill>
                <a:latin typeface="Times New Roman"/>
                <a:ea typeface="Times New Roman"/>
                <a:cs typeface="Times New Roman"/>
                <a:sym typeface="Times New Roman"/>
              </a:rPr>
              <a:t>Giao diện thân thiện (Responsive).</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2290034" y="338962"/>
            <a:ext cx="8526657" cy="1127933"/>
            <a:chOff x="0" y="0"/>
            <a:chExt cx="2245704" cy="297069"/>
          </a:xfrm>
        </p:grpSpPr>
        <p:sp>
          <p:nvSpPr>
            <p:cNvPr id="3" name="Freeform 3"/>
            <p:cNvSpPr/>
            <p:nvPr/>
          </p:nvSpPr>
          <p:spPr>
            <a:xfrm>
              <a:off x="0" y="0"/>
              <a:ext cx="2245704" cy="297069"/>
            </a:xfrm>
            <a:custGeom>
              <a:avLst/>
              <a:gdLst/>
              <a:ahLst/>
              <a:cxnLst/>
              <a:rect l="l" t="t" r="r" b="b"/>
              <a:pathLst>
                <a:path w="2245704" h="297069">
                  <a:moveTo>
                    <a:pt x="45966" y="0"/>
                  </a:moveTo>
                  <a:lnTo>
                    <a:pt x="2199738" y="0"/>
                  </a:lnTo>
                  <a:cubicBezTo>
                    <a:pt x="2211929" y="0"/>
                    <a:pt x="2223620" y="4843"/>
                    <a:pt x="2232241" y="13463"/>
                  </a:cubicBezTo>
                  <a:cubicBezTo>
                    <a:pt x="2240861" y="22083"/>
                    <a:pt x="2245704" y="33775"/>
                    <a:pt x="2245704" y="45966"/>
                  </a:cubicBezTo>
                  <a:lnTo>
                    <a:pt x="2245704" y="251103"/>
                  </a:lnTo>
                  <a:cubicBezTo>
                    <a:pt x="2245704" y="263294"/>
                    <a:pt x="2240861" y="274985"/>
                    <a:pt x="2232241" y="283606"/>
                  </a:cubicBezTo>
                  <a:cubicBezTo>
                    <a:pt x="2223620" y="292226"/>
                    <a:pt x="2211929" y="297069"/>
                    <a:pt x="2199738" y="297069"/>
                  </a:cubicBezTo>
                  <a:lnTo>
                    <a:pt x="45966" y="297069"/>
                  </a:lnTo>
                  <a:cubicBezTo>
                    <a:pt x="33775" y="297069"/>
                    <a:pt x="22083" y="292226"/>
                    <a:pt x="13463" y="283606"/>
                  </a:cubicBezTo>
                  <a:cubicBezTo>
                    <a:pt x="4843" y="274985"/>
                    <a:pt x="0" y="263294"/>
                    <a:pt x="0" y="251103"/>
                  </a:cubicBezTo>
                  <a:lnTo>
                    <a:pt x="0" y="45966"/>
                  </a:lnTo>
                  <a:cubicBezTo>
                    <a:pt x="0" y="33775"/>
                    <a:pt x="4843" y="22083"/>
                    <a:pt x="13463" y="13463"/>
                  </a:cubicBezTo>
                  <a:cubicBezTo>
                    <a:pt x="22083" y="4843"/>
                    <a:pt x="33775" y="0"/>
                    <a:pt x="45966" y="0"/>
                  </a:cubicBezTo>
                  <a:close/>
                </a:path>
              </a:pathLst>
            </a:custGeom>
            <a:solidFill>
              <a:srgbClr val="FD696E"/>
            </a:solidFill>
          </p:spPr>
        </p:sp>
        <p:sp>
          <p:nvSpPr>
            <p:cNvPr id="4" name="TextBox 4"/>
            <p:cNvSpPr txBox="1"/>
            <p:nvPr/>
          </p:nvSpPr>
          <p:spPr>
            <a:xfrm>
              <a:off x="0" y="-38100"/>
              <a:ext cx="2245704" cy="33516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1901" y="569502"/>
            <a:ext cx="13013226" cy="752577"/>
          </a:xfrm>
          <a:prstGeom prst="rect">
            <a:avLst/>
          </a:prstGeom>
        </p:spPr>
        <p:txBody>
          <a:bodyPr lIns="0" tIns="0" rIns="0" bIns="0" rtlCol="0" anchor="t">
            <a:spAutoFit/>
          </a:bodyPr>
          <a:lstStyle/>
          <a:p>
            <a:pPr algn="ctr">
              <a:lnSpc>
                <a:spcPts val="5380"/>
              </a:lnSpc>
            </a:pPr>
            <a:r>
              <a:rPr lang="en-US" sz="5546" b="1">
                <a:solidFill>
                  <a:srgbClr val="090147"/>
                </a:solidFill>
                <a:latin typeface="Times New Roman Bold"/>
                <a:ea typeface="Times New Roman Bold"/>
                <a:cs typeface="Times New Roman Bold"/>
                <a:sym typeface="Times New Roman Bold"/>
              </a:rPr>
              <a:t>Thiết kế kiến trúc hệ thống</a:t>
            </a:r>
          </a:p>
        </p:txBody>
      </p:sp>
      <p:grpSp>
        <p:nvGrpSpPr>
          <p:cNvPr id="6" name="Group 6"/>
          <p:cNvGrpSpPr/>
          <p:nvPr/>
        </p:nvGrpSpPr>
        <p:grpSpPr>
          <a:xfrm>
            <a:off x="936669" y="1928848"/>
            <a:ext cx="11132439" cy="3453557"/>
            <a:chOff x="0" y="0"/>
            <a:chExt cx="2932000" cy="909579"/>
          </a:xfrm>
        </p:grpSpPr>
        <p:sp>
          <p:nvSpPr>
            <p:cNvPr id="7" name="Freeform 7"/>
            <p:cNvSpPr/>
            <p:nvPr/>
          </p:nvSpPr>
          <p:spPr>
            <a:xfrm>
              <a:off x="0" y="0"/>
              <a:ext cx="2932000" cy="909579"/>
            </a:xfrm>
            <a:custGeom>
              <a:avLst/>
              <a:gdLst/>
              <a:ahLst/>
              <a:cxnLst/>
              <a:rect l="l" t="t" r="r" b="b"/>
              <a:pathLst>
                <a:path w="2932000" h="909579">
                  <a:moveTo>
                    <a:pt x="35207" y="0"/>
                  </a:moveTo>
                  <a:lnTo>
                    <a:pt x="2896794" y="0"/>
                  </a:lnTo>
                  <a:cubicBezTo>
                    <a:pt x="2916238" y="0"/>
                    <a:pt x="2932000" y="15763"/>
                    <a:pt x="2932000" y="35207"/>
                  </a:cubicBezTo>
                  <a:lnTo>
                    <a:pt x="2932000" y="874372"/>
                  </a:lnTo>
                  <a:cubicBezTo>
                    <a:pt x="2932000" y="883710"/>
                    <a:pt x="2928291" y="892665"/>
                    <a:pt x="2921689" y="899267"/>
                  </a:cubicBezTo>
                  <a:cubicBezTo>
                    <a:pt x="2915086" y="905870"/>
                    <a:pt x="2906131" y="909579"/>
                    <a:pt x="2896794" y="909579"/>
                  </a:cubicBezTo>
                  <a:lnTo>
                    <a:pt x="35207" y="909579"/>
                  </a:lnTo>
                  <a:cubicBezTo>
                    <a:pt x="15763" y="909579"/>
                    <a:pt x="0" y="893816"/>
                    <a:pt x="0" y="874372"/>
                  </a:cubicBezTo>
                  <a:lnTo>
                    <a:pt x="0" y="35207"/>
                  </a:lnTo>
                  <a:cubicBezTo>
                    <a:pt x="0" y="15763"/>
                    <a:pt x="15763" y="0"/>
                    <a:pt x="35207" y="0"/>
                  </a:cubicBezTo>
                  <a:close/>
                </a:path>
              </a:pathLst>
            </a:custGeom>
            <a:gradFill rotWithShape="1">
              <a:gsLst>
                <a:gs pos="0">
                  <a:srgbClr val="192385">
                    <a:alpha val="100000"/>
                  </a:srgbClr>
                </a:gs>
                <a:gs pos="100000">
                  <a:srgbClr val="2D8BBA">
                    <a:alpha val="100000"/>
                  </a:srgbClr>
                </a:gs>
              </a:gsLst>
              <a:lin ang="5400000"/>
            </a:gradFill>
          </p:spPr>
        </p:sp>
        <p:sp>
          <p:nvSpPr>
            <p:cNvPr id="8" name="TextBox 8"/>
            <p:cNvSpPr txBox="1"/>
            <p:nvPr/>
          </p:nvSpPr>
          <p:spPr>
            <a:xfrm>
              <a:off x="0" y="-38100"/>
              <a:ext cx="2932000" cy="947679"/>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2"/>
            <a:stretch>
              <a:fillRect/>
            </a:stretch>
          </a:blipFill>
        </p:spPr>
      </p:sp>
      <p:sp>
        <p:nvSpPr>
          <p:cNvPr id="10" name="Freeform 10"/>
          <p:cNvSpPr/>
          <p:nvPr/>
        </p:nvSpPr>
        <p:spPr>
          <a:xfrm>
            <a:off x="-1895104" y="-1028700"/>
            <a:ext cx="3206731" cy="3248070"/>
          </a:xfrm>
          <a:custGeom>
            <a:avLst/>
            <a:gdLst/>
            <a:ahLst/>
            <a:cxnLst/>
            <a:rect l="l" t="t" r="r" b="b"/>
            <a:pathLst>
              <a:path w="3206731" h="3248070">
                <a:moveTo>
                  <a:pt x="0" y="0"/>
                </a:moveTo>
                <a:lnTo>
                  <a:pt x="3206731" y="0"/>
                </a:lnTo>
                <a:lnTo>
                  <a:pt x="3206731" y="3248070"/>
                </a:lnTo>
                <a:lnTo>
                  <a:pt x="0" y="3248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a:off x="-307200" y="8660925"/>
            <a:ext cx="3133320" cy="2814291"/>
          </a:xfrm>
          <a:custGeom>
            <a:avLst/>
            <a:gdLst/>
            <a:ahLst/>
            <a:cxnLst/>
            <a:rect l="l" t="t" r="r" b="b"/>
            <a:pathLst>
              <a:path w="3133320" h="2814291">
                <a:moveTo>
                  <a:pt x="0" y="0"/>
                </a:moveTo>
                <a:lnTo>
                  <a:pt x="3133320" y="0"/>
                </a:lnTo>
                <a:lnTo>
                  <a:pt x="3133320" y="2814292"/>
                </a:lnTo>
                <a:lnTo>
                  <a:pt x="0" y="28142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flipH="1" flipV="1">
            <a:off x="12170719" y="-134353"/>
            <a:ext cx="6583471" cy="3678514"/>
          </a:xfrm>
          <a:custGeom>
            <a:avLst/>
            <a:gdLst/>
            <a:ahLst/>
            <a:cxnLst/>
            <a:rect l="l" t="t" r="r" b="b"/>
            <a:pathLst>
              <a:path w="6583471" h="3678514">
                <a:moveTo>
                  <a:pt x="6583471" y="3678515"/>
                </a:moveTo>
                <a:lnTo>
                  <a:pt x="0" y="3678515"/>
                </a:lnTo>
                <a:lnTo>
                  <a:pt x="0" y="0"/>
                </a:lnTo>
                <a:lnTo>
                  <a:pt x="6583471" y="0"/>
                </a:lnTo>
                <a:lnTo>
                  <a:pt x="6583471" y="3678515"/>
                </a:lnTo>
                <a:close/>
              </a:path>
            </a:pathLst>
          </a:custGeom>
          <a:blipFill>
            <a:blip r:embed="rId7"/>
            <a:stretch>
              <a:fillRect/>
            </a:stretch>
          </a:blipFill>
        </p:spPr>
      </p:sp>
      <p:grpSp>
        <p:nvGrpSpPr>
          <p:cNvPr id="13" name="Group 13"/>
          <p:cNvGrpSpPr/>
          <p:nvPr/>
        </p:nvGrpSpPr>
        <p:grpSpPr>
          <a:xfrm>
            <a:off x="2903776" y="5488115"/>
            <a:ext cx="11565852" cy="4579956"/>
            <a:chOff x="0" y="0"/>
            <a:chExt cx="3046150" cy="1206244"/>
          </a:xfrm>
        </p:grpSpPr>
        <p:sp>
          <p:nvSpPr>
            <p:cNvPr id="14" name="Freeform 14"/>
            <p:cNvSpPr/>
            <p:nvPr/>
          </p:nvSpPr>
          <p:spPr>
            <a:xfrm>
              <a:off x="0" y="0"/>
              <a:ext cx="3046150" cy="1206244"/>
            </a:xfrm>
            <a:custGeom>
              <a:avLst/>
              <a:gdLst/>
              <a:ahLst/>
              <a:cxnLst/>
              <a:rect l="l" t="t" r="r" b="b"/>
              <a:pathLst>
                <a:path w="3046150" h="1206244">
                  <a:moveTo>
                    <a:pt x="33887" y="0"/>
                  </a:moveTo>
                  <a:lnTo>
                    <a:pt x="3012263" y="0"/>
                  </a:lnTo>
                  <a:cubicBezTo>
                    <a:pt x="3021250" y="0"/>
                    <a:pt x="3029870" y="3570"/>
                    <a:pt x="3036225" y="9925"/>
                  </a:cubicBezTo>
                  <a:cubicBezTo>
                    <a:pt x="3042580" y="16280"/>
                    <a:pt x="3046150" y="24900"/>
                    <a:pt x="3046150" y="33887"/>
                  </a:cubicBezTo>
                  <a:lnTo>
                    <a:pt x="3046150" y="1172356"/>
                  </a:lnTo>
                  <a:cubicBezTo>
                    <a:pt x="3046150" y="1191072"/>
                    <a:pt x="3030979" y="1206244"/>
                    <a:pt x="3012263" y="1206244"/>
                  </a:cubicBezTo>
                  <a:lnTo>
                    <a:pt x="33887" y="1206244"/>
                  </a:lnTo>
                  <a:cubicBezTo>
                    <a:pt x="24900" y="1206244"/>
                    <a:pt x="16280" y="1202673"/>
                    <a:pt x="9925" y="1196318"/>
                  </a:cubicBezTo>
                  <a:cubicBezTo>
                    <a:pt x="3570" y="1189963"/>
                    <a:pt x="0" y="1181344"/>
                    <a:pt x="0" y="1172356"/>
                  </a:cubicBezTo>
                  <a:lnTo>
                    <a:pt x="0" y="33887"/>
                  </a:lnTo>
                  <a:cubicBezTo>
                    <a:pt x="0" y="24900"/>
                    <a:pt x="3570" y="16280"/>
                    <a:pt x="9925" y="9925"/>
                  </a:cubicBezTo>
                  <a:cubicBezTo>
                    <a:pt x="16280" y="3570"/>
                    <a:pt x="24900" y="0"/>
                    <a:pt x="33887" y="0"/>
                  </a:cubicBezTo>
                  <a:close/>
                </a:path>
              </a:pathLst>
            </a:custGeom>
            <a:solidFill>
              <a:srgbClr val="608BC1"/>
            </a:solidFill>
          </p:spPr>
        </p:sp>
        <p:sp>
          <p:nvSpPr>
            <p:cNvPr id="15" name="TextBox 15"/>
            <p:cNvSpPr txBox="1"/>
            <p:nvPr/>
          </p:nvSpPr>
          <p:spPr>
            <a:xfrm>
              <a:off x="0" y="-38100"/>
              <a:ext cx="3046150" cy="1244344"/>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p:cNvSpPr/>
          <p:nvPr/>
        </p:nvSpPr>
        <p:spPr>
          <a:xfrm>
            <a:off x="3046001" y="5678051"/>
            <a:ext cx="11223084" cy="4195826"/>
          </a:xfrm>
          <a:custGeom>
            <a:avLst/>
            <a:gdLst/>
            <a:ahLst/>
            <a:cxnLst/>
            <a:rect l="l" t="t" r="r" b="b"/>
            <a:pathLst>
              <a:path w="11223084" h="4195826">
                <a:moveTo>
                  <a:pt x="0" y="0"/>
                </a:moveTo>
                <a:lnTo>
                  <a:pt x="11223084" y="0"/>
                </a:lnTo>
                <a:lnTo>
                  <a:pt x="11223084" y="4195826"/>
                </a:lnTo>
                <a:lnTo>
                  <a:pt x="0" y="4195826"/>
                </a:lnTo>
                <a:lnTo>
                  <a:pt x="0" y="0"/>
                </a:lnTo>
                <a:close/>
              </a:path>
            </a:pathLst>
          </a:custGeom>
          <a:blipFill>
            <a:blip r:embed="rId8"/>
            <a:stretch>
              <a:fillRect t="-654" b="-654"/>
            </a:stretch>
          </a:blipFill>
        </p:spPr>
      </p:sp>
      <p:sp>
        <p:nvSpPr>
          <p:cNvPr id="17" name="TextBox 17"/>
          <p:cNvSpPr txBox="1"/>
          <p:nvPr/>
        </p:nvSpPr>
        <p:spPr>
          <a:xfrm>
            <a:off x="1259460" y="2010818"/>
            <a:ext cx="11132783" cy="3667233"/>
          </a:xfrm>
          <a:prstGeom prst="rect">
            <a:avLst/>
          </a:prstGeom>
        </p:spPr>
        <p:txBody>
          <a:bodyPr lIns="0" tIns="0" rIns="0" bIns="0" rtlCol="0" anchor="t">
            <a:spAutoFit/>
          </a:bodyPr>
          <a:lstStyle/>
          <a:p>
            <a:pPr algn="just">
              <a:lnSpc>
                <a:spcPts val="4194"/>
              </a:lnSpc>
            </a:pPr>
            <a:r>
              <a:rPr lang="en-US" sz="2995" spc="32">
                <a:solidFill>
                  <a:srgbClr val="FFFFFF"/>
                </a:solidFill>
                <a:latin typeface="Times New Roman"/>
                <a:ea typeface="Times New Roman"/>
                <a:cs typeface="Times New Roman"/>
                <a:sym typeface="Times New Roman"/>
              </a:rPr>
              <a:t>Mô hình: Client - Server.</a:t>
            </a:r>
          </a:p>
          <a:p>
            <a:pPr algn="just">
              <a:lnSpc>
                <a:spcPts val="4194"/>
              </a:lnSpc>
            </a:pPr>
            <a:r>
              <a:rPr lang="en-US" sz="2995" spc="32">
                <a:solidFill>
                  <a:srgbClr val="FFFFFF"/>
                </a:solidFill>
                <a:latin typeface="Times New Roman"/>
                <a:ea typeface="Times New Roman"/>
                <a:cs typeface="Times New Roman"/>
                <a:sym typeface="Times New Roman"/>
              </a:rPr>
              <a:t>Luồng hoạt động:</a:t>
            </a:r>
          </a:p>
          <a:p>
            <a:pPr marL="646779" lvl="1" indent="-323389" algn="just">
              <a:lnSpc>
                <a:spcPts val="4194"/>
              </a:lnSpc>
              <a:buAutoNum type="arabicPeriod"/>
            </a:pPr>
            <a:r>
              <a:rPr lang="en-US" sz="2995" spc="32">
                <a:solidFill>
                  <a:srgbClr val="FFFFFF"/>
                </a:solidFill>
                <a:latin typeface="Times New Roman"/>
                <a:ea typeface="Times New Roman"/>
                <a:cs typeface="Times New Roman"/>
                <a:sym typeface="Times New Roman"/>
              </a:rPr>
              <a:t>Client (ReactJS): Hiển thị giao diện, gửi request.</a:t>
            </a:r>
          </a:p>
          <a:p>
            <a:pPr marL="646779" lvl="1" indent="-323389" algn="just">
              <a:lnSpc>
                <a:spcPts val="4194"/>
              </a:lnSpc>
              <a:buAutoNum type="arabicPeriod"/>
            </a:pPr>
            <a:r>
              <a:rPr lang="en-US" sz="2995" spc="32">
                <a:solidFill>
                  <a:srgbClr val="FFFFFF"/>
                </a:solidFill>
                <a:latin typeface="Times New Roman"/>
                <a:ea typeface="Times New Roman"/>
                <a:cs typeface="Times New Roman"/>
                <a:sym typeface="Times New Roman"/>
              </a:rPr>
              <a:t>Server (NodeJS/Express): Xử lý logic, xác thực (Auth), gọi DB.</a:t>
            </a:r>
          </a:p>
          <a:p>
            <a:pPr marL="646779" lvl="1" indent="-323389" algn="just">
              <a:lnSpc>
                <a:spcPts val="4194"/>
              </a:lnSpc>
              <a:buAutoNum type="arabicPeriod"/>
            </a:pPr>
            <a:r>
              <a:rPr lang="en-US" sz="2995" spc="32">
                <a:solidFill>
                  <a:srgbClr val="FFFFFF"/>
                </a:solidFill>
                <a:latin typeface="Times New Roman"/>
                <a:ea typeface="Times New Roman"/>
                <a:cs typeface="Times New Roman"/>
                <a:sym typeface="Times New Roman"/>
              </a:rPr>
              <a:t>Database (MongoDB): Lưu trữ Users, Posts, Comments.</a:t>
            </a:r>
          </a:p>
          <a:p>
            <a:pPr marL="646779" lvl="1" indent="-323389" algn="just">
              <a:lnSpc>
                <a:spcPts val="4194"/>
              </a:lnSpc>
              <a:buAutoNum type="arabicPeriod"/>
            </a:pPr>
            <a:r>
              <a:rPr lang="en-US" sz="2995" spc="32">
                <a:solidFill>
                  <a:srgbClr val="FFFFFF"/>
                </a:solidFill>
                <a:latin typeface="Times New Roman"/>
                <a:ea typeface="Times New Roman"/>
                <a:cs typeface="Times New Roman"/>
                <a:sym typeface="Times New Roman"/>
              </a:rPr>
              <a:t>Realtime: WebSocket kết nối 2 chiều</a:t>
            </a:r>
          </a:p>
          <a:p>
            <a:pPr algn="just">
              <a:lnSpc>
                <a:spcPts val="4194"/>
              </a:lnSpc>
            </a:pPr>
            <a:endParaRPr lang="en-US" sz="2995" spc="32">
              <a:solidFill>
                <a:srgbClr val="FFFFFF"/>
              </a:solidFill>
              <a:latin typeface="Times New Roman"/>
              <a:ea typeface="Times New Roman"/>
              <a:cs typeface="Times New Roman"/>
              <a:sym typeface="Times New Roman"/>
            </a:endParaRP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EF6F3"/>
        </a:solidFill>
        <a:effectLst/>
      </p:bgPr>
    </p:bg>
    <p:spTree>
      <p:nvGrpSpPr>
        <p:cNvPr id="1" name=""/>
        <p:cNvGrpSpPr/>
        <p:nvPr/>
      </p:nvGrpSpPr>
      <p:grpSpPr>
        <a:xfrm>
          <a:off x="0" y="0"/>
          <a:ext cx="0" cy="0"/>
          <a:chOff x="0" y="0"/>
          <a:chExt cx="0" cy="0"/>
        </a:xfrm>
      </p:grpSpPr>
      <p:grpSp>
        <p:nvGrpSpPr>
          <p:cNvPr id="2" name="Group 2"/>
          <p:cNvGrpSpPr/>
          <p:nvPr/>
        </p:nvGrpSpPr>
        <p:grpSpPr>
          <a:xfrm>
            <a:off x="2290034" y="338962"/>
            <a:ext cx="8526657" cy="1127933"/>
            <a:chOff x="0" y="0"/>
            <a:chExt cx="2245704" cy="297069"/>
          </a:xfrm>
        </p:grpSpPr>
        <p:sp>
          <p:nvSpPr>
            <p:cNvPr id="3" name="Freeform 3"/>
            <p:cNvSpPr/>
            <p:nvPr/>
          </p:nvSpPr>
          <p:spPr>
            <a:xfrm>
              <a:off x="0" y="0"/>
              <a:ext cx="2245704" cy="297069"/>
            </a:xfrm>
            <a:custGeom>
              <a:avLst/>
              <a:gdLst/>
              <a:ahLst/>
              <a:cxnLst/>
              <a:rect l="l" t="t" r="r" b="b"/>
              <a:pathLst>
                <a:path w="2245704" h="297069">
                  <a:moveTo>
                    <a:pt x="45966" y="0"/>
                  </a:moveTo>
                  <a:lnTo>
                    <a:pt x="2199738" y="0"/>
                  </a:lnTo>
                  <a:cubicBezTo>
                    <a:pt x="2211929" y="0"/>
                    <a:pt x="2223620" y="4843"/>
                    <a:pt x="2232241" y="13463"/>
                  </a:cubicBezTo>
                  <a:cubicBezTo>
                    <a:pt x="2240861" y="22083"/>
                    <a:pt x="2245704" y="33775"/>
                    <a:pt x="2245704" y="45966"/>
                  </a:cubicBezTo>
                  <a:lnTo>
                    <a:pt x="2245704" y="251103"/>
                  </a:lnTo>
                  <a:cubicBezTo>
                    <a:pt x="2245704" y="263294"/>
                    <a:pt x="2240861" y="274985"/>
                    <a:pt x="2232241" y="283606"/>
                  </a:cubicBezTo>
                  <a:cubicBezTo>
                    <a:pt x="2223620" y="292226"/>
                    <a:pt x="2211929" y="297069"/>
                    <a:pt x="2199738" y="297069"/>
                  </a:cubicBezTo>
                  <a:lnTo>
                    <a:pt x="45966" y="297069"/>
                  </a:lnTo>
                  <a:cubicBezTo>
                    <a:pt x="33775" y="297069"/>
                    <a:pt x="22083" y="292226"/>
                    <a:pt x="13463" y="283606"/>
                  </a:cubicBezTo>
                  <a:cubicBezTo>
                    <a:pt x="4843" y="274985"/>
                    <a:pt x="0" y="263294"/>
                    <a:pt x="0" y="251103"/>
                  </a:cubicBezTo>
                  <a:lnTo>
                    <a:pt x="0" y="45966"/>
                  </a:lnTo>
                  <a:cubicBezTo>
                    <a:pt x="0" y="33775"/>
                    <a:pt x="4843" y="22083"/>
                    <a:pt x="13463" y="13463"/>
                  </a:cubicBezTo>
                  <a:cubicBezTo>
                    <a:pt x="22083" y="4843"/>
                    <a:pt x="33775" y="0"/>
                    <a:pt x="45966" y="0"/>
                  </a:cubicBezTo>
                  <a:close/>
                </a:path>
              </a:pathLst>
            </a:custGeom>
            <a:solidFill>
              <a:srgbClr val="FD696E"/>
            </a:solidFill>
          </p:spPr>
        </p:sp>
        <p:sp>
          <p:nvSpPr>
            <p:cNvPr id="4" name="TextBox 4"/>
            <p:cNvSpPr txBox="1"/>
            <p:nvPr/>
          </p:nvSpPr>
          <p:spPr>
            <a:xfrm>
              <a:off x="0" y="-38100"/>
              <a:ext cx="2245704" cy="335169"/>
            </a:xfrm>
            <a:prstGeom prst="rect">
              <a:avLst/>
            </a:prstGeom>
          </p:spPr>
          <p:txBody>
            <a:bodyPr lIns="50800" tIns="50800" rIns="50800" bIns="50800" rtlCol="0" anchor="ctr"/>
            <a:lstStyle/>
            <a:p>
              <a:pPr algn="ctr">
                <a:lnSpc>
                  <a:spcPts val="2659"/>
                </a:lnSpc>
                <a:spcBef>
                  <a:spcPct val="0"/>
                </a:spcBef>
              </a:pPr>
              <a:endParaRPr/>
            </a:p>
          </p:txBody>
        </p:sp>
      </p:grpSp>
      <p:sp>
        <p:nvSpPr>
          <p:cNvPr id="5" name="TextBox 5"/>
          <p:cNvSpPr txBox="1"/>
          <p:nvPr/>
        </p:nvSpPr>
        <p:spPr>
          <a:xfrm>
            <a:off x="101901" y="569502"/>
            <a:ext cx="13013226" cy="752577"/>
          </a:xfrm>
          <a:prstGeom prst="rect">
            <a:avLst/>
          </a:prstGeom>
        </p:spPr>
        <p:txBody>
          <a:bodyPr lIns="0" tIns="0" rIns="0" bIns="0" rtlCol="0" anchor="t">
            <a:spAutoFit/>
          </a:bodyPr>
          <a:lstStyle/>
          <a:p>
            <a:pPr algn="ctr">
              <a:lnSpc>
                <a:spcPts val="5380"/>
              </a:lnSpc>
            </a:pPr>
            <a:r>
              <a:rPr lang="en-US" sz="5546" b="1">
                <a:solidFill>
                  <a:srgbClr val="090147"/>
                </a:solidFill>
                <a:latin typeface="Times New Roman Bold"/>
                <a:ea typeface="Times New Roman Bold"/>
                <a:cs typeface="Times New Roman Bold"/>
                <a:sym typeface="Times New Roman Bold"/>
              </a:rPr>
              <a:t>Thiết kế Cơ sở dữ liệu</a:t>
            </a:r>
          </a:p>
        </p:txBody>
      </p:sp>
      <p:grpSp>
        <p:nvGrpSpPr>
          <p:cNvPr id="6" name="Group 6"/>
          <p:cNvGrpSpPr/>
          <p:nvPr/>
        </p:nvGrpSpPr>
        <p:grpSpPr>
          <a:xfrm>
            <a:off x="548093" y="2219370"/>
            <a:ext cx="6663253" cy="5239451"/>
            <a:chOff x="0" y="0"/>
            <a:chExt cx="1754931" cy="1379938"/>
          </a:xfrm>
        </p:grpSpPr>
        <p:sp>
          <p:nvSpPr>
            <p:cNvPr id="7" name="Freeform 7"/>
            <p:cNvSpPr/>
            <p:nvPr/>
          </p:nvSpPr>
          <p:spPr>
            <a:xfrm>
              <a:off x="0" y="0"/>
              <a:ext cx="1754931" cy="1379938"/>
            </a:xfrm>
            <a:custGeom>
              <a:avLst/>
              <a:gdLst/>
              <a:ahLst/>
              <a:cxnLst/>
              <a:rect l="l" t="t" r="r" b="b"/>
              <a:pathLst>
                <a:path w="1754931" h="1379938">
                  <a:moveTo>
                    <a:pt x="58820" y="0"/>
                  </a:moveTo>
                  <a:lnTo>
                    <a:pt x="1696110" y="0"/>
                  </a:lnTo>
                  <a:cubicBezTo>
                    <a:pt x="1711710" y="0"/>
                    <a:pt x="1726672" y="6197"/>
                    <a:pt x="1737703" y="17228"/>
                  </a:cubicBezTo>
                  <a:cubicBezTo>
                    <a:pt x="1748734" y="28259"/>
                    <a:pt x="1754931" y="43220"/>
                    <a:pt x="1754931" y="58820"/>
                  </a:cubicBezTo>
                  <a:lnTo>
                    <a:pt x="1754931" y="1321118"/>
                  </a:lnTo>
                  <a:cubicBezTo>
                    <a:pt x="1754931" y="1353603"/>
                    <a:pt x="1728596" y="1379938"/>
                    <a:pt x="1696110" y="1379938"/>
                  </a:cubicBezTo>
                  <a:lnTo>
                    <a:pt x="58820" y="1379938"/>
                  </a:lnTo>
                  <a:cubicBezTo>
                    <a:pt x="26335" y="1379938"/>
                    <a:pt x="0" y="1353603"/>
                    <a:pt x="0" y="1321118"/>
                  </a:cubicBezTo>
                  <a:lnTo>
                    <a:pt x="0" y="58820"/>
                  </a:lnTo>
                  <a:cubicBezTo>
                    <a:pt x="0" y="43220"/>
                    <a:pt x="6197" y="28259"/>
                    <a:pt x="17228" y="17228"/>
                  </a:cubicBezTo>
                  <a:cubicBezTo>
                    <a:pt x="28259" y="6197"/>
                    <a:pt x="43220" y="0"/>
                    <a:pt x="58820" y="0"/>
                  </a:cubicBezTo>
                  <a:close/>
                </a:path>
              </a:pathLst>
            </a:custGeom>
            <a:gradFill rotWithShape="1">
              <a:gsLst>
                <a:gs pos="0">
                  <a:srgbClr val="192385">
                    <a:alpha val="100000"/>
                  </a:srgbClr>
                </a:gs>
                <a:gs pos="100000">
                  <a:srgbClr val="2D8BBA">
                    <a:alpha val="100000"/>
                  </a:srgbClr>
                </a:gs>
              </a:gsLst>
              <a:lin ang="5400000"/>
            </a:gradFill>
          </p:spPr>
        </p:sp>
        <p:sp>
          <p:nvSpPr>
            <p:cNvPr id="8" name="TextBox 8"/>
            <p:cNvSpPr txBox="1"/>
            <p:nvPr/>
          </p:nvSpPr>
          <p:spPr>
            <a:xfrm>
              <a:off x="0" y="-38100"/>
              <a:ext cx="1754931" cy="1418038"/>
            </a:xfrm>
            <a:prstGeom prst="rect">
              <a:avLst/>
            </a:prstGeom>
          </p:spPr>
          <p:txBody>
            <a:bodyPr lIns="50800" tIns="50800" rIns="50800" bIns="50800" rtlCol="0" anchor="ctr"/>
            <a:lstStyle/>
            <a:p>
              <a:pPr algn="ctr">
                <a:lnSpc>
                  <a:spcPts val="2659"/>
                </a:lnSpc>
                <a:spcBef>
                  <a:spcPct val="0"/>
                </a:spcBef>
              </a:pPr>
              <a:endParaRPr/>
            </a:p>
          </p:txBody>
        </p:sp>
      </p:grpSp>
      <p:sp>
        <p:nvSpPr>
          <p:cNvPr id="9" name="Freeform 9"/>
          <p:cNvSpPr/>
          <p:nvPr/>
        </p:nvSpPr>
        <p:spPr>
          <a:xfrm>
            <a:off x="13434015" y="7458821"/>
            <a:ext cx="5924025" cy="4546689"/>
          </a:xfrm>
          <a:custGeom>
            <a:avLst/>
            <a:gdLst/>
            <a:ahLst/>
            <a:cxnLst/>
            <a:rect l="l" t="t" r="r" b="b"/>
            <a:pathLst>
              <a:path w="5924025" h="4546689">
                <a:moveTo>
                  <a:pt x="0" y="0"/>
                </a:moveTo>
                <a:lnTo>
                  <a:pt x="5924025" y="0"/>
                </a:lnTo>
                <a:lnTo>
                  <a:pt x="5924025" y="4546690"/>
                </a:lnTo>
                <a:lnTo>
                  <a:pt x="0" y="4546690"/>
                </a:lnTo>
                <a:lnTo>
                  <a:pt x="0" y="0"/>
                </a:lnTo>
                <a:close/>
              </a:path>
            </a:pathLst>
          </a:custGeom>
          <a:blipFill>
            <a:blip r:embed="rId2"/>
            <a:stretch>
              <a:fillRect/>
            </a:stretch>
          </a:blipFill>
        </p:spPr>
      </p:sp>
      <p:sp>
        <p:nvSpPr>
          <p:cNvPr id="10" name="Freeform 10"/>
          <p:cNvSpPr/>
          <p:nvPr/>
        </p:nvSpPr>
        <p:spPr>
          <a:xfrm>
            <a:off x="-1895104" y="-1028700"/>
            <a:ext cx="3206731" cy="3248070"/>
          </a:xfrm>
          <a:custGeom>
            <a:avLst/>
            <a:gdLst/>
            <a:ahLst/>
            <a:cxnLst/>
            <a:rect l="l" t="t" r="r" b="b"/>
            <a:pathLst>
              <a:path w="3206731" h="3248070">
                <a:moveTo>
                  <a:pt x="0" y="0"/>
                </a:moveTo>
                <a:lnTo>
                  <a:pt x="3206731" y="0"/>
                </a:lnTo>
                <a:lnTo>
                  <a:pt x="3206731" y="3248070"/>
                </a:lnTo>
                <a:lnTo>
                  <a:pt x="0" y="324807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1" name="Freeform 11"/>
          <p:cNvSpPr/>
          <p:nvPr/>
        </p:nvSpPr>
        <p:spPr>
          <a:xfrm>
            <a:off x="-307200" y="8660925"/>
            <a:ext cx="3133320" cy="2814291"/>
          </a:xfrm>
          <a:custGeom>
            <a:avLst/>
            <a:gdLst/>
            <a:ahLst/>
            <a:cxnLst/>
            <a:rect l="l" t="t" r="r" b="b"/>
            <a:pathLst>
              <a:path w="3133320" h="2814291">
                <a:moveTo>
                  <a:pt x="0" y="0"/>
                </a:moveTo>
                <a:lnTo>
                  <a:pt x="3133320" y="0"/>
                </a:lnTo>
                <a:lnTo>
                  <a:pt x="3133320" y="2814292"/>
                </a:lnTo>
                <a:lnTo>
                  <a:pt x="0" y="2814292"/>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12" name="Freeform 12"/>
          <p:cNvSpPr/>
          <p:nvPr/>
        </p:nvSpPr>
        <p:spPr>
          <a:xfrm flipH="1" flipV="1">
            <a:off x="12170719" y="-134353"/>
            <a:ext cx="6583471" cy="3678514"/>
          </a:xfrm>
          <a:custGeom>
            <a:avLst/>
            <a:gdLst/>
            <a:ahLst/>
            <a:cxnLst/>
            <a:rect l="l" t="t" r="r" b="b"/>
            <a:pathLst>
              <a:path w="6583471" h="3678514">
                <a:moveTo>
                  <a:pt x="6583471" y="3678515"/>
                </a:moveTo>
                <a:lnTo>
                  <a:pt x="0" y="3678515"/>
                </a:lnTo>
                <a:lnTo>
                  <a:pt x="0" y="0"/>
                </a:lnTo>
                <a:lnTo>
                  <a:pt x="6583471" y="0"/>
                </a:lnTo>
                <a:lnTo>
                  <a:pt x="6583471" y="3678515"/>
                </a:lnTo>
                <a:close/>
              </a:path>
            </a:pathLst>
          </a:custGeom>
          <a:blipFill>
            <a:blip r:embed="rId7"/>
            <a:stretch>
              <a:fillRect/>
            </a:stretch>
          </a:blipFill>
        </p:spPr>
      </p:sp>
      <p:grpSp>
        <p:nvGrpSpPr>
          <p:cNvPr id="13" name="Group 13"/>
          <p:cNvGrpSpPr/>
          <p:nvPr/>
        </p:nvGrpSpPr>
        <p:grpSpPr>
          <a:xfrm>
            <a:off x="7403612" y="1579378"/>
            <a:ext cx="10737571" cy="8332783"/>
            <a:chOff x="0" y="0"/>
            <a:chExt cx="2828002" cy="2194642"/>
          </a:xfrm>
        </p:grpSpPr>
        <p:sp>
          <p:nvSpPr>
            <p:cNvPr id="14" name="Freeform 14"/>
            <p:cNvSpPr/>
            <p:nvPr/>
          </p:nvSpPr>
          <p:spPr>
            <a:xfrm>
              <a:off x="0" y="0"/>
              <a:ext cx="2828002" cy="2194642"/>
            </a:xfrm>
            <a:custGeom>
              <a:avLst/>
              <a:gdLst/>
              <a:ahLst/>
              <a:cxnLst/>
              <a:rect l="l" t="t" r="r" b="b"/>
              <a:pathLst>
                <a:path w="2828002" h="2194642">
                  <a:moveTo>
                    <a:pt x="36501" y="0"/>
                  </a:moveTo>
                  <a:lnTo>
                    <a:pt x="2791501" y="0"/>
                  </a:lnTo>
                  <a:cubicBezTo>
                    <a:pt x="2801182" y="0"/>
                    <a:pt x="2810466" y="3846"/>
                    <a:pt x="2817311" y="10691"/>
                  </a:cubicBezTo>
                  <a:cubicBezTo>
                    <a:pt x="2824157" y="17536"/>
                    <a:pt x="2828002" y="26821"/>
                    <a:pt x="2828002" y="36501"/>
                  </a:cubicBezTo>
                  <a:lnTo>
                    <a:pt x="2828002" y="2158141"/>
                  </a:lnTo>
                  <a:cubicBezTo>
                    <a:pt x="2828002" y="2167822"/>
                    <a:pt x="2824157" y="2177106"/>
                    <a:pt x="2817311" y="2183951"/>
                  </a:cubicBezTo>
                  <a:cubicBezTo>
                    <a:pt x="2810466" y="2190797"/>
                    <a:pt x="2801182" y="2194642"/>
                    <a:pt x="2791501" y="2194642"/>
                  </a:cubicBezTo>
                  <a:lnTo>
                    <a:pt x="36501" y="2194642"/>
                  </a:lnTo>
                  <a:cubicBezTo>
                    <a:pt x="26821" y="2194642"/>
                    <a:pt x="17536" y="2190797"/>
                    <a:pt x="10691" y="2183951"/>
                  </a:cubicBezTo>
                  <a:cubicBezTo>
                    <a:pt x="3846" y="2177106"/>
                    <a:pt x="0" y="2167822"/>
                    <a:pt x="0" y="2158141"/>
                  </a:cubicBezTo>
                  <a:lnTo>
                    <a:pt x="0" y="36501"/>
                  </a:lnTo>
                  <a:cubicBezTo>
                    <a:pt x="0" y="26821"/>
                    <a:pt x="3846" y="17536"/>
                    <a:pt x="10691" y="10691"/>
                  </a:cubicBezTo>
                  <a:cubicBezTo>
                    <a:pt x="17536" y="3846"/>
                    <a:pt x="26821" y="0"/>
                    <a:pt x="36501" y="0"/>
                  </a:cubicBezTo>
                  <a:close/>
                </a:path>
              </a:pathLst>
            </a:custGeom>
            <a:solidFill>
              <a:srgbClr val="608BC1"/>
            </a:solidFill>
          </p:spPr>
        </p:sp>
        <p:sp>
          <p:nvSpPr>
            <p:cNvPr id="15" name="TextBox 15"/>
            <p:cNvSpPr txBox="1"/>
            <p:nvPr/>
          </p:nvSpPr>
          <p:spPr>
            <a:xfrm>
              <a:off x="0" y="-38100"/>
              <a:ext cx="2828002" cy="2232742"/>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p:cNvSpPr/>
          <p:nvPr/>
        </p:nvSpPr>
        <p:spPr>
          <a:xfrm>
            <a:off x="7616861" y="1704904"/>
            <a:ext cx="10274600" cy="8091247"/>
          </a:xfrm>
          <a:custGeom>
            <a:avLst/>
            <a:gdLst/>
            <a:ahLst/>
            <a:cxnLst/>
            <a:rect l="l" t="t" r="r" b="b"/>
            <a:pathLst>
              <a:path w="10274600" h="8091247">
                <a:moveTo>
                  <a:pt x="0" y="0"/>
                </a:moveTo>
                <a:lnTo>
                  <a:pt x="10274600" y="0"/>
                </a:lnTo>
                <a:lnTo>
                  <a:pt x="10274600" y="8091248"/>
                </a:lnTo>
                <a:lnTo>
                  <a:pt x="0" y="8091248"/>
                </a:lnTo>
                <a:lnTo>
                  <a:pt x="0" y="0"/>
                </a:lnTo>
                <a:close/>
              </a:path>
            </a:pathLst>
          </a:custGeom>
          <a:blipFill>
            <a:blip r:embed="rId8"/>
            <a:stretch>
              <a:fillRect/>
            </a:stretch>
          </a:blipFill>
        </p:spPr>
      </p:sp>
      <p:sp>
        <p:nvSpPr>
          <p:cNvPr id="17" name="TextBox 17"/>
          <p:cNvSpPr txBox="1"/>
          <p:nvPr/>
        </p:nvSpPr>
        <p:spPr>
          <a:xfrm>
            <a:off x="843199" y="2479252"/>
            <a:ext cx="6073041" cy="4716113"/>
          </a:xfrm>
          <a:prstGeom prst="rect">
            <a:avLst/>
          </a:prstGeom>
        </p:spPr>
        <p:txBody>
          <a:bodyPr lIns="0" tIns="0" rIns="0" bIns="0" rtlCol="0" anchor="t">
            <a:spAutoFit/>
          </a:bodyPr>
          <a:lstStyle/>
          <a:p>
            <a:pPr algn="just">
              <a:lnSpc>
                <a:spcPts val="4131"/>
              </a:lnSpc>
            </a:pPr>
            <a:r>
              <a:rPr lang="en-US" sz="2951" spc="32">
                <a:solidFill>
                  <a:srgbClr val="FFFFFF"/>
                </a:solidFill>
                <a:latin typeface="Times New Roman"/>
                <a:ea typeface="Times New Roman"/>
                <a:cs typeface="Times New Roman"/>
                <a:sym typeface="Times New Roman"/>
              </a:rPr>
              <a:t>Loại CSDL: NoSQL (MongoDB).</a:t>
            </a:r>
          </a:p>
          <a:p>
            <a:pPr algn="just">
              <a:lnSpc>
                <a:spcPts val="4131"/>
              </a:lnSpc>
            </a:pPr>
            <a:r>
              <a:rPr lang="en-US" sz="2951" spc="32">
                <a:solidFill>
                  <a:srgbClr val="FFFFFF"/>
                </a:solidFill>
                <a:latin typeface="Times New Roman"/>
                <a:ea typeface="Times New Roman"/>
                <a:cs typeface="Times New Roman"/>
                <a:sym typeface="Times New Roman"/>
              </a:rPr>
              <a:t>Các Collection chính:</a:t>
            </a:r>
          </a:p>
          <a:p>
            <a:pPr marL="637180" lvl="1" indent="-318590" algn="just">
              <a:lnSpc>
                <a:spcPts val="4131"/>
              </a:lnSpc>
              <a:buFont typeface="Arial"/>
              <a:buChar char="•"/>
            </a:pPr>
            <a:r>
              <a:rPr lang="en-US" sz="2951" spc="32">
                <a:solidFill>
                  <a:srgbClr val="FFFFFF"/>
                </a:solidFill>
                <a:latin typeface="Times New Roman"/>
                <a:ea typeface="Times New Roman"/>
                <a:cs typeface="Times New Roman"/>
                <a:sym typeface="Times New Roman"/>
              </a:rPr>
              <a:t>Users: Thông tin tài khoản, vai trò, trạng thái online.</a:t>
            </a:r>
          </a:p>
          <a:p>
            <a:pPr marL="637180" lvl="1" indent="-318590" algn="just">
              <a:lnSpc>
                <a:spcPts val="4131"/>
              </a:lnSpc>
              <a:buFont typeface="Arial"/>
              <a:buChar char="•"/>
            </a:pPr>
            <a:r>
              <a:rPr lang="en-US" sz="2951" spc="32">
                <a:solidFill>
                  <a:srgbClr val="FFFFFF"/>
                </a:solidFill>
                <a:latin typeface="Times New Roman"/>
                <a:ea typeface="Times New Roman"/>
                <a:cs typeface="Times New Roman"/>
                <a:sym typeface="Times New Roman"/>
              </a:rPr>
              <a:t>Posts: Bài viết, danh mục, file đính kèm, trạng thái duyệt.</a:t>
            </a:r>
          </a:p>
          <a:p>
            <a:pPr marL="637180" lvl="1" indent="-318590" algn="just">
              <a:lnSpc>
                <a:spcPts val="4131"/>
              </a:lnSpc>
              <a:buFont typeface="Arial"/>
              <a:buChar char="•"/>
            </a:pPr>
            <a:r>
              <a:rPr lang="en-US" sz="2951" spc="32">
                <a:solidFill>
                  <a:srgbClr val="FFFFFF"/>
                </a:solidFill>
                <a:latin typeface="Times New Roman"/>
                <a:ea typeface="Times New Roman"/>
                <a:cs typeface="Times New Roman"/>
                <a:sym typeface="Times New Roman"/>
              </a:rPr>
              <a:t>Comments: Bình luận, phản hồi.</a:t>
            </a:r>
          </a:p>
          <a:p>
            <a:pPr marL="637180" lvl="1" indent="-318590" algn="just">
              <a:lnSpc>
                <a:spcPts val="4131"/>
              </a:lnSpc>
              <a:buFont typeface="Arial"/>
              <a:buChar char="•"/>
            </a:pPr>
            <a:r>
              <a:rPr lang="en-US" sz="2951" spc="-47">
                <a:solidFill>
                  <a:srgbClr val="FFFFFF"/>
                </a:solidFill>
                <a:latin typeface="Times New Roman"/>
                <a:ea typeface="Times New Roman"/>
                <a:cs typeface="Times New Roman"/>
                <a:sym typeface="Times New Roman"/>
              </a:rPr>
              <a:t>Messages: Tin nhắn chat riêng/nhóm.</a:t>
            </a:r>
          </a:p>
          <a:p>
            <a:pPr marL="637180" lvl="1" indent="-318590" algn="just">
              <a:lnSpc>
                <a:spcPts val="4131"/>
              </a:lnSpc>
              <a:buFont typeface="Arial"/>
              <a:buChar char="•"/>
            </a:pPr>
            <a:r>
              <a:rPr lang="en-US" sz="2951" spc="32">
                <a:solidFill>
                  <a:srgbClr val="FFFFFF"/>
                </a:solidFill>
                <a:latin typeface="Times New Roman"/>
                <a:ea typeface="Times New Roman"/>
                <a:cs typeface="Times New Roman"/>
                <a:sym typeface="Times New Roman"/>
              </a:rPr>
              <a:t>Notifications: Thông báo hệ thống.</a:t>
            </a:r>
          </a:p>
        </p:txBody>
      </p:sp>
    </p:spTree>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TotalTime>
  <Words>1116</Words>
  <Application>Microsoft Office PowerPoint</Application>
  <PresentationFormat>Custom</PresentationFormat>
  <Paragraphs>99</Paragraphs>
  <Slides>16</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Calibri</vt:lpstr>
      <vt:lpstr>Faustina Bold</vt:lpstr>
      <vt:lpstr>Arial</vt:lpstr>
      <vt:lpstr>Times New Roman Bold</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Modern Engineering Technology Group Project Presentation</dc:title>
  <cp:lastModifiedBy>KHANH DANG</cp:lastModifiedBy>
  <cp:revision>6</cp:revision>
  <dcterms:created xsi:type="dcterms:W3CDTF">2006-08-16T00:00:00Z</dcterms:created>
  <dcterms:modified xsi:type="dcterms:W3CDTF">2026-01-10T01:36:31Z</dcterms:modified>
  <dc:identifier>DAG9ju8OO9w</dc:identifier>
</cp:coreProperties>
</file>

<file path=docProps/thumbnail.jpeg>
</file>